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8"/>
  </p:notesMasterIdLst>
  <p:sldIdLst>
    <p:sldId id="324" r:id="rId3"/>
    <p:sldId id="312" r:id="rId4"/>
    <p:sldId id="382" r:id="rId5"/>
    <p:sldId id="304" r:id="rId6"/>
    <p:sldId id="384" r:id="rId7"/>
    <p:sldId id="256" r:id="rId8"/>
    <p:sldId id="331" r:id="rId9"/>
    <p:sldId id="365" r:id="rId10"/>
    <p:sldId id="265" r:id="rId11"/>
    <p:sldId id="341" r:id="rId12"/>
    <p:sldId id="289" r:id="rId13"/>
    <p:sldId id="342" r:id="rId14"/>
    <p:sldId id="291" r:id="rId15"/>
    <p:sldId id="292" r:id="rId16"/>
    <p:sldId id="343" r:id="rId17"/>
    <p:sldId id="344" r:id="rId18"/>
    <p:sldId id="295" r:id="rId19"/>
    <p:sldId id="332" r:id="rId20"/>
    <p:sldId id="328" r:id="rId21"/>
    <p:sldId id="329" r:id="rId22"/>
    <p:sldId id="296" r:id="rId23"/>
    <p:sldId id="290" r:id="rId24"/>
    <p:sldId id="350" r:id="rId25"/>
    <p:sldId id="345" r:id="rId26"/>
    <p:sldId id="346" r:id="rId27"/>
    <p:sldId id="347" r:id="rId28"/>
    <p:sldId id="348" r:id="rId29"/>
    <p:sldId id="349" r:id="rId30"/>
    <p:sldId id="351" r:id="rId31"/>
    <p:sldId id="366" r:id="rId32"/>
    <p:sldId id="374" r:id="rId33"/>
    <p:sldId id="293" r:id="rId34"/>
    <p:sldId id="299" r:id="rId35"/>
    <p:sldId id="300" r:id="rId36"/>
    <p:sldId id="359" r:id="rId37"/>
    <p:sldId id="308" r:id="rId38"/>
    <p:sldId id="301" r:id="rId39"/>
    <p:sldId id="305" r:id="rId40"/>
    <p:sldId id="367" r:id="rId41"/>
    <p:sldId id="360" r:id="rId42"/>
    <p:sldId id="361" r:id="rId43"/>
    <p:sldId id="333" r:id="rId44"/>
    <p:sldId id="369" r:id="rId45"/>
    <p:sldId id="302" r:id="rId46"/>
    <p:sldId id="363" r:id="rId47"/>
    <p:sldId id="364" r:id="rId48"/>
    <p:sldId id="306" r:id="rId49"/>
    <p:sldId id="362" r:id="rId50"/>
    <p:sldId id="307" r:id="rId51"/>
    <p:sldId id="309" r:id="rId52"/>
    <p:sldId id="311" r:id="rId53"/>
    <p:sldId id="371" r:id="rId54"/>
    <p:sldId id="377" r:id="rId55"/>
    <p:sldId id="330" r:id="rId56"/>
    <p:sldId id="372" r:id="rId57"/>
    <p:sldId id="379" r:id="rId58"/>
    <p:sldId id="380" r:id="rId59"/>
    <p:sldId id="373" r:id="rId60"/>
    <p:sldId id="370" r:id="rId61"/>
    <p:sldId id="375" r:id="rId62"/>
    <p:sldId id="354" r:id="rId63"/>
    <p:sldId id="352" r:id="rId64"/>
    <p:sldId id="353" r:id="rId65"/>
    <p:sldId id="355" r:id="rId66"/>
    <p:sldId id="356" r:id="rId67"/>
    <p:sldId id="357" r:id="rId68"/>
    <p:sldId id="376" r:id="rId69"/>
    <p:sldId id="358" r:id="rId70"/>
    <p:sldId id="386" r:id="rId71"/>
    <p:sldId id="378" r:id="rId72"/>
    <p:sldId id="294" r:id="rId73"/>
    <p:sldId id="385" r:id="rId74"/>
    <p:sldId id="298" r:id="rId75"/>
    <p:sldId id="383" r:id="rId76"/>
    <p:sldId id="38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07BC8"/>
    <a:srgbClr val="244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55516E-E25A-4753-9AA5-06928658CD36}" v="3" dt="2020-12-20T09:12:18.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43" autoAdjust="0"/>
    <p:restoredTop sz="82004" autoAdjust="0"/>
  </p:normalViewPr>
  <p:slideViewPr>
    <p:cSldViewPr snapToGrid="0">
      <p:cViewPr varScale="1">
        <p:scale>
          <a:sx n="59" d="100"/>
          <a:sy n="59" d="100"/>
        </p:scale>
        <p:origin x="102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microsoft.com/office/2015/10/relationships/revisionInfo" Target="revisionInfo.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man Alashqar" userId="f2691d1d-4988-49b6-ba05-4530dab37321" providerId="ADAL" clId="{9355516E-E25A-4753-9AA5-06928658CD36}"/>
    <pc:docChg chg="undo custSel mod addSld modSld">
      <pc:chgData name="Yeman Alashqar" userId="f2691d1d-4988-49b6-ba05-4530dab37321" providerId="ADAL" clId="{9355516E-E25A-4753-9AA5-06928658CD36}" dt="2020-12-20T09:12:18.864" v="44" actId="27636"/>
      <pc:docMkLst>
        <pc:docMk/>
      </pc:docMkLst>
      <pc:sldChg chg="modSp mod">
        <pc:chgData name="Yeman Alashqar" userId="f2691d1d-4988-49b6-ba05-4530dab37321" providerId="ADAL" clId="{9355516E-E25A-4753-9AA5-06928658CD36}" dt="2020-12-20T09:12:18.864" v="44" actId="27636"/>
        <pc:sldMkLst>
          <pc:docMk/>
          <pc:sldMk cId="2877949440" sldId="256"/>
        </pc:sldMkLst>
        <pc:spChg chg="mod">
          <ac:chgData name="Yeman Alashqar" userId="f2691d1d-4988-49b6-ba05-4530dab37321" providerId="ADAL" clId="{9355516E-E25A-4753-9AA5-06928658CD36}" dt="2020-12-20T09:12:18.864" v="44" actId="27636"/>
          <ac:spMkLst>
            <pc:docMk/>
            <pc:sldMk cId="2877949440" sldId="256"/>
            <ac:spMk id="3" creationId="{1DA0A164-64EF-423B-BB6E-A3BA9AD07F45}"/>
          </ac:spMkLst>
        </pc:spChg>
      </pc:sldChg>
      <pc:sldChg chg="addSp delSp modSp mod setBg">
        <pc:chgData name="Yeman Alashqar" userId="f2691d1d-4988-49b6-ba05-4530dab37321" providerId="ADAL" clId="{9355516E-E25A-4753-9AA5-06928658CD36}" dt="2020-12-17T06:10:22.381" v="23" actId="27614"/>
        <pc:sldMkLst>
          <pc:docMk/>
          <pc:sldMk cId="933318226" sldId="383"/>
        </pc:sldMkLst>
        <pc:spChg chg="mod">
          <ac:chgData name="Yeman Alashqar" userId="f2691d1d-4988-49b6-ba05-4530dab37321" providerId="ADAL" clId="{9355516E-E25A-4753-9AA5-06928658CD36}" dt="2020-12-17T06:10:21.009" v="22" actId="26606"/>
          <ac:spMkLst>
            <pc:docMk/>
            <pc:sldMk cId="933318226" sldId="383"/>
            <ac:spMk id="2" creationId="{200F5809-05D4-42A3-80E4-55052DC03212}"/>
          </ac:spMkLst>
        </pc:spChg>
        <pc:spChg chg="del">
          <ac:chgData name="Yeman Alashqar" userId="f2691d1d-4988-49b6-ba05-4530dab37321" providerId="ADAL" clId="{9355516E-E25A-4753-9AA5-06928658CD36}" dt="2020-12-17T06:10:07.974" v="17" actId="478"/>
          <ac:spMkLst>
            <pc:docMk/>
            <pc:sldMk cId="933318226" sldId="383"/>
            <ac:spMk id="3" creationId="{05761CD0-6D3B-4D98-825E-D73BCFF4505A}"/>
          </ac:spMkLst>
        </pc:spChg>
        <pc:spChg chg="add">
          <ac:chgData name="Yeman Alashqar" userId="f2691d1d-4988-49b6-ba05-4530dab37321" providerId="ADAL" clId="{9355516E-E25A-4753-9AA5-06928658CD36}" dt="2020-12-17T06:10:21.009" v="22" actId="26606"/>
          <ac:spMkLst>
            <pc:docMk/>
            <pc:sldMk cId="933318226" sldId="383"/>
            <ac:spMk id="10" creationId="{53F29798-D584-4792-9B62-3F5F5C36D619}"/>
          </ac:spMkLst>
        </pc:spChg>
        <pc:picChg chg="add mod">
          <ac:chgData name="Yeman Alashqar" userId="f2691d1d-4988-49b6-ba05-4530dab37321" providerId="ADAL" clId="{9355516E-E25A-4753-9AA5-06928658CD36}" dt="2020-12-17T06:10:22.381" v="23" actId="27614"/>
          <ac:picMkLst>
            <pc:docMk/>
            <pc:sldMk cId="933318226" sldId="383"/>
            <ac:picMk id="5" creationId="{D59F751D-97EB-4BE9-B68E-407B82919F95}"/>
          </ac:picMkLst>
        </pc:picChg>
      </pc:sldChg>
      <pc:sldChg chg="addSp modSp mod setBg">
        <pc:chgData name="Yeman Alashqar" userId="f2691d1d-4988-49b6-ba05-4530dab37321" providerId="ADAL" clId="{9355516E-E25A-4753-9AA5-06928658CD36}" dt="2020-12-17T06:11:09.287" v="37" actId="1076"/>
        <pc:sldMkLst>
          <pc:docMk/>
          <pc:sldMk cId="1777376972" sldId="384"/>
        </pc:sldMkLst>
        <pc:spChg chg="mod">
          <ac:chgData name="Yeman Alashqar" userId="f2691d1d-4988-49b6-ba05-4530dab37321" providerId="ADAL" clId="{9355516E-E25A-4753-9AA5-06928658CD36}" dt="2020-12-17T06:10:51.551" v="30" actId="26606"/>
          <ac:spMkLst>
            <pc:docMk/>
            <pc:sldMk cId="1777376972" sldId="384"/>
            <ac:spMk id="6" creationId="{AD725B32-E9A4-441C-9745-3EE0AB307672}"/>
          </ac:spMkLst>
        </pc:spChg>
        <pc:spChg chg="mod">
          <ac:chgData name="Yeman Alashqar" userId="f2691d1d-4988-49b6-ba05-4530dab37321" providerId="ADAL" clId="{9355516E-E25A-4753-9AA5-06928658CD36}" dt="2020-12-17T06:10:51.551" v="30" actId="26606"/>
          <ac:spMkLst>
            <pc:docMk/>
            <pc:sldMk cId="1777376972" sldId="384"/>
            <ac:spMk id="7" creationId="{A21994E9-9378-4BFE-8CDE-807239A9F013}"/>
          </ac:spMkLst>
        </pc:spChg>
        <pc:spChg chg="add">
          <ac:chgData name="Yeman Alashqar" userId="f2691d1d-4988-49b6-ba05-4530dab37321" providerId="ADAL" clId="{9355516E-E25A-4753-9AA5-06928658CD36}" dt="2020-12-17T06:10:51.551" v="30" actId="26606"/>
          <ac:spMkLst>
            <pc:docMk/>
            <pc:sldMk cId="1777376972" sldId="384"/>
            <ac:spMk id="12" creationId="{33CD251C-A887-4D2F-925B-FC097198538B}"/>
          </ac:spMkLst>
        </pc:spChg>
        <pc:grpChg chg="add">
          <ac:chgData name="Yeman Alashqar" userId="f2691d1d-4988-49b6-ba05-4530dab37321" providerId="ADAL" clId="{9355516E-E25A-4753-9AA5-06928658CD36}" dt="2020-12-17T06:10:51.551" v="30" actId="26606"/>
          <ac:grpSpMkLst>
            <pc:docMk/>
            <pc:sldMk cId="1777376972" sldId="384"/>
            <ac:grpSpMk id="14" creationId="{770AE191-D2EA-45C9-A44D-830C188F74CB}"/>
          </ac:grpSpMkLst>
        </pc:grpChg>
        <pc:picChg chg="add mod">
          <ac:chgData name="Yeman Alashqar" userId="f2691d1d-4988-49b6-ba05-4530dab37321" providerId="ADAL" clId="{9355516E-E25A-4753-9AA5-06928658CD36}" dt="2020-12-17T06:11:07.462" v="36" actId="1076"/>
          <ac:picMkLst>
            <pc:docMk/>
            <pc:sldMk cId="1777376972" sldId="384"/>
            <ac:picMk id="3" creationId="{B072FC09-BB52-44F4-B644-FD6CFC3D34E7}"/>
          </ac:picMkLst>
        </pc:picChg>
        <pc:picChg chg="mod ord">
          <ac:chgData name="Yeman Alashqar" userId="f2691d1d-4988-49b6-ba05-4530dab37321" providerId="ADAL" clId="{9355516E-E25A-4753-9AA5-06928658CD36}" dt="2020-12-17T06:11:09.287" v="37" actId="1076"/>
          <ac:picMkLst>
            <pc:docMk/>
            <pc:sldMk cId="1777376972" sldId="384"/>
            <ac:picMk id="5" creationId="{819D47D6-FEA4-4D9D-ACD9-64E06FEA33E3}"/>
          </ac:picMkLst>
        </pc:picChg>
      </pc:sldChg>
      <pc:sldChg chg="modSp new mod">
        <pc:chgData name="Yeman Alashqar" userId="f2691d1d-4988-49b6-ba05-4530dab37321" providerId="ADAL" clId="{9355516E-E25A-4753-9AA5-06928658CD36}" dt="2020-12-16T05:51:18.883" v="16" actId="14100"/>
        <pc:sldMkLst>
          <pc:docMk/>
          <pc:sldMk cId="3149774259" sldId="385"/>
        </pc:sldMkLst>
        <pc:spChg chg="mod">
          <ac:chgData name="Yeman Alashqar" userId="f2691d1d-4988-49b6-ba05-4530dab37321" providerId="ADAL" clId="{9355516E-E25A-4753-9AA5-06928658CD36}" dt="2020-12-16T05:51:13.084" v="14" actId="20577"/>
          <ac:spMkLst>
            <pc:docMk/>
            <pc:sldMk cId="3149774259" sldId="385"/>
            <ac:spMk id="2" creationId="{4C0BC1E7-C367-40F5-9B4E-9958FB48BA57}"/>
          </ac:spMkLst>
        </pc:spChg>
        <pc:spChg chg="mod">
          <ac:chgData name="Yeman Alashqar" userId="f2691d1d-4988-49b6-ba05-4530dab37321" providerId="ADAL" clId="{9355516E-E25A-4753-9AA5-06928658CD36}" dt="2020-12-16T05:51:18.883" v="16" actId="14100"/>
          <ac:spMkLst>
            <pc:docMk/>
            <pc:sldMk cId="3149774259" sldId="385"/>
            <ac:spMk id="3" creationId="{B738129A-6DA4-4223-A07D-18C024A55C5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hyperlink" Target="https://developer.mozilla.org/en-US/docs/Web/CSS/color_value" TargetMode="External"/><Relationship Id="rId2" Type="http://schemas.openxmlformats.org/officeDocument/2006/relationships/hyperlink" Target="https://web.stanford.edu/group/csp/cs21/csscheatsheet.pdf" TargetMode="External"/><Relationship Id="rId1" Type="http://schemas.openxmlformats.org/officeDocument/2006/relationships/hyperlink" Target="https://developer.mozilla.org/en-US/docs/Web/CSS/Reference" TargetMode="External"/><Relationship Id="rId6" Type="http://schemas.openxmlformats.org/officeDocument/2006/relationships/hyperlink" Target="http://colinkeany.com/blend" TargetMode="External"/><Relationship Id="rId5" Type="http://schemas.openxmlformats.org/officeDocument/2006/relationships/hyperlink" Target="https://farbvelo.elastiq.ch/" TargetMode="External"/><Relationship Id="rId4" Type="http://schemas.openxmlformats.org/officeDocument/2006/relationships/hyperlink" Target="https://developer.mozilla.org/en-US/docs/Web/CSS/border-style" TargetMode="External"/></Relationships>
</file>

<file path=ppt/diagrams/_rels/data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hyperlink" Target="https://developer.mozilla.org/en-US/docs/Web/CSS/color_value" TargetMode="External"/><Relationship Id="rId2" Type="http://schemas.openxmlformats.org/officeDocument/2006/relationships/hyperlink" Target="https://web.stanford.edu/group/csp/cs21/csscheatsheet.pdf" TargetMode="External"/><Relationship Id="rId1" Type="http://schemas.openxmlformats.org/officeDocument/2006/relationships/hyperlink" Target="https://developer.mozilla.org/en-US/docs/Web/CSS/Reference" TargetMode="External"/><Relationship Id="rId6" Type="http://schemas.openxmlformats.org/officeDocument/2006/relationships/hyperlink" Target="https://developer.mozilla.org/en-US/docs/Web/CSS/border-style" TargetMode="External"/><Relationship Id="rId5" Type="http://schemas.openxmlformats.org/officeDocument/2006/relationships/hyperlink" Target="http://colinkeany.com/blend" TargetMode="External"/><Relationship Id="rId4" Type="http://schemas.openxmlformats.org/officeDocument/2006/relationships/hyperlink" Target="https://farbvelo.elastiq.ch/" TargetMode="External"/></Relationships>
</file>

<file path=ppt/diagrams/_rels/drawing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FCEECA-8588-4EFD-A8F7-EFB44D747CC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58DE9D-C45C-4870-A1D5-1DF4DF54CD7D}">
      <dgm:prSet custT="1"/>
      <dgm:spPr/>
      <dgm:t>
        <a:bodyPr/>
        <a:lstStyle/>
        <a:p>
          <a:pPr>
            <a:lnSpc>
              <a:spcPct val="100000"/>
            </a:lnSpc>
          </a:pPr>
          <a:r>
            <a:rPr lang="en-US" sz="1800" b="0" cap="none" spc="0" dirty="0">
              <a:ln w="0"/>
              <a:solidFill>
                <a:schemeClr val="accent1"/>
              </a:solidFill>
              <a:effectLst>
                <a:outerShdw blurRad="38100" dist="25400" dir="5400000" algn="ctr" rotWithShape="0">
                  <a:srgbClr val="6E747A">
                    <a:alpha val="43000"/>
                  </a:srgbClr>
                </a:outerShdw>
              </a:effectLst>
            </a:rPr>
            <a:t>Construct responsive website layout’s</a:t>
          </a:r>
        </a:p>
      </dgm:t>
    </dgm:pt>
    <dgm:pt modelId="{3247FD22-E630-4C62-A45B-50628324C962}" type="parTrans" cxnId="{90260E28-067F-4FF9-9F57-54128A046583}">
      <dgm:prSet/>
      <dgm:spPr/>
      <dgm:t>
        <a:bodyPr/>
        <a:lstStyle/>
        <a:p>
          <a:endParaRPr lang="en-US"/>
        </a:p>
      </dgm:t>
    </dgm:pt>
    <dgm:pt modelId="{DF7C83DE-0A82-44D5-864A-B34BEC8D2CB5}" type="sibTrans" cxnId="{90260E28-067F-4FF9-9F57-54128A046583}">
      <dgm:prSet/>
      <dgm:spPr/>
      <dgm:t>
        <a:bodyPr/>
        <a:lstStyle/>
        <a:p>
          <a:endParaRPr lang="en-US"/>
        </a:p>
      </dgm:t>
    </dgm:pt>
    <dgm:pt modelId="{596450FF-5DFC-4E01-9C9A-B337C27A1D22}">
      <dgm:prSet custT="1"/>
      <dgm:spPr/>
      <dgm:t>
        <a:bodyPr/>
        <a:lstStyle/>
        <a:p>
          <a:pPr algn="just">
            <a:lnSpc>
              <a:spcPct val="100000"/>
            </a:lnSpc>
          </a:pPr>
          <a:r>
            <a:rPr lang="en-US" sz="1800" dirty="0"/>
            <a:t>Develop an understanding of different use cases for CSS positioning and display properties and structure the layout of a web page.</a:t>
          </a:r>
        </a:p>
      </dgm:t>
    </dgm:pt>
    <dgm:pt modelId="{853B222D-3F22-4813-9871-A54C2419322E}" type="parTrans" cxnId="{D9AC8EFA-C38E-4B01-8A4D-46E230397CB6}">
      <dgm:prSet/>
      <dgm:spPr/>
      <dgm:t>
        <a:bodyPr/>
        <a:lstStyle/>
        <a:p>
          <a:endParaRPr lang="en-US"/>
        </a:p>
      </dgm:t>
    </dgm:pt>
    <dgm:pt modelId="{8F8FA2F3-35D6-47C0-ABE6-0EEDFD5EED02}" type="sibTrans" cxnId="{D9AC8EFA-C38E-4B01-8A4D-46E230397CB6}">
      <dgm:prSet/>
      <dgm:spPr/>
      <dgm:t>
        <a:bodyPr/>
        <a:lstStyle/>
        <a:p>
          <a:endParaRPr lang="en-US"/>
        </a:p>
      </dgm:t>
    </dgm:pt>
    <dgm:pt modelId="{D88D5C3D-6E4A-438F-9143-FB36D43A9976}">
      <dgm:prSet/>
      <dgm:spPr/>
      <dgm:t>
        <a:bodyPr/>
        <a:lstStyle/>
        <a:p>
          <a:pPr>
            <a:lnSpc>
              <a:spcPct val="100000"/>
            </a:lnSpc>
          </a:pPr>
          <a:r>
            <a:rPr lang="en-US" dirty="0"/>
            <a:t>-</a:t>
          </a:r>
        </a:p>
      </dgm:t>
    </dgm:pt>
    <dgm:pt modelId="{FA6710EB-62A8-479F-A1EB-D52DE73C598E}" type="parTrans" cxnId="{6B17DC0C-7D0C-4770-90CA-D7DB936D3497}">
      <dgm:prSet/>
      <dgm:spPr/>
      <dgm:t>
        <a:bodyPr/>
        <a:lstStyle/>
        <a:p>
          <a:endParaRPr lang="en-US"/>
        </a:p>
      </dgm:t>
    </dgm:pt>
    <dgm:pt modelId="{96A59CF4-D4F6-4388-BFA4-41B4B942F791}" type="sibTrans" cxnId="{6B17DC0C-7D0C-4770-90CA-D7DB936D3497}">
      <dgm:prSet/>
      <dgm:spPr/>
      <dgm:t>
        <a:bodyPr/>
        <a:lstStyle/>
        <a:p>
          <a:endParaRPr lang="en-US"/>
        </a:p>
      </dgm:t>
    </dgm:pt>
    <dgm:pt modelId="{66F31F85-533C-404C-9306-31E99D33413E}">
      <dgm:prSet/>
      <dgm:spPr/>
      <dgm:t>
        <a:bodyPr/>
        <a:lstStyle/>
        <a:p>
          <a:pPr>
            <a:lnSpc>
              <a:spcPct val="100000"/>
            </a:lnSpc>
          </a:pPr>
          <a:r>
            <a:rPr lang="en-US" dirty="0"/>
            <a:t>-</a:t>
          </a:r>
        </a:p>
      </dgm:t>
    </dgm:pt>
    <dgm:pt modelId="{DFABD8A6-FDDC-4F54-8478-6AF4BBE6B68E}" type="parTrans" cxnId="{A648DAB5-784F-470C-8E97-2B7D5C799557}">
      <dgm:prSet/>
      <dgm:spPr/>
      <dgm:t>
        <a:bodyPr/>
        <a:lstStyle/>
        <a:p>
          <a:endParaRPr lang="en-US"/>
        </a:p>
      </dgm:t>
    </dgm:pt>
    <dgm:pt modelId="{EBFEED80-9A10-4ABA-95DC-2688A8E499C9}" type="sibTrans" cxnId="{A648DAB5-784F-470C-8E97-2B7D5C799557}">
      <dgm:prSet/>
      <dgm:spPr/>
      <dgm:t>
        <a:bodyPr/>
        <a:lstStyle/>
        <a:p>
          <a:endParaRPr lang="en-US"/>
        </a:p>
      </dgm:t>
    </dgm:pt>
    <dgm:pt modelId="{193DAF70-ED6E-4211-9C24-8E7EE04408A4}">
      <dgm:prSet custT="1"/>
      <dgm:spPr/>
      <dgm:t>
        <a:bodyPr/>
        <a:lstStyle/>
        <a:p>
          <a:pPr>
            <a:lnSpc>
              <a:spcPct val="100000"/>
            </a:lnSpc>
          </a:pPr>
          <a:r>
            <a:rPr lang="en-US" sz="2100" b="0" cap="none" spc="0" dirty="0">
              <a:ln w="0"/>
              <a:solidFill>
                <a:schemeClr val="accent1"/>
              </a:solidFill>
              <a:effectLst>
                <a:outerShdw blurRad="38100" dist="25400" dir="5400000" algn="ctr" rotWithShape="0">
                  <a:srgbClr val="6E747A">
                    <a:alpha val="43000"/>
                  </a:srgbClr>
                </a:outerShdw>
              </a:effectLst>
            </a:rPr>
            <a:t>Develop interactive websites using JavaScript</a:t>
          </a:r>
        </a:p>
      </dgm:t>
    </dgm:pt>
    <dgm:pt modelId="{22A926C9-C9E5-4297-A740-376B27BE104C}" type="parTrans" cxnId="{130CBCCF-5DEF-4C23-BDCB-B5A9E2F21358}">
      <dgm:prSet/>
      <dgm:spPr/>
      <dgm:t>
        <a:bodyPr/>
        <a:lstStyle/>
        <a:p>
          <a:endParaRPr lang="en-US"/>
        </a:p>
      </dgm:t>
    </dgm:pt>
    <dgm:pt modelId="{936A3D20-E3C6-45D0-87A5-6E8DC89EE1EA}" type="sibTrans" cxnId="{130CBCCF-5DEF-4C23-BDCB-B5A9E2F21358}">
      <dgm:prSet/>
      <dgm:spPr/>
      <dgm:t>
        <a:bodyPr/>
        <a:lstStyle/>
        <a:p>
          <a:endParaRPr lang="en-US"/>
        </a:p>
      </dgm:t>
    </dgm:pt>
    <dgm:pt modelId="{05F1E6BB-4875-4D32-9406-96606F41663E}">
      <dgm:prSet custT="1"/>
      <dgm:spPr/>
      <dgm:t>
        <a:bodyPr/>
        <a:lstStyle/>
        <a:p>
          <a:pPr>
            <a:lnSpc>
              <a:spcPct val="100000"/>
            </a:lnSpc>
          </a:pPr>
          <a:r>
            <a:rPr lang="en-US" sz="1800" dirty="0"/>
            <a:t>Use JavaScript to control a webpage and learn what the Document Object Model (DOM) is.</a:t>
          </a:r>
        </a:p>
      </dgm:t>
    </dgm:pt>
    <dgm:pt modelId="{17AFA64F-540B-4244-BE71-8B58ACB16CC0}" type="parTrans" cxnId="{F9BB20E9-4A72-47E6-B19F-4D2308140997}">
      <dgm:prSet/>
      <dgm:spPr/>
      <dgm:t>
        <a:bodyPr/>
        <a:lstStyle/>
        <a:p>
          <a:endParaRPr lang="en-US"/>
        </a:p>
      </dgm:t>
    </dgm:pt>
    <dgm:pt modelId="{4E625BD5-8301-4539-9161-21E54E9232FE}" type="sibTrans" cxnId="{F9BB20E9-4A72-47E6-B19F-4D2308140997}">
      <dgm:prSet/>
      <dgm:spPr/>
      <dgm:t>
        <a:bodyPr/>
        <a:lstStyle/>
        <a:p>
          <a:endParaRPr lang="en-US"/>
        </a:p>
      </dgm:t>
    </dgm:pt>
    <dgm:pt modelId="{FD2A2631-4C61-4AB7-A85F-2C7B007F78F3}">
      <dgm:prSet custT="1"/>
      <dgm:spPr/>
      <dgm:t>
        <a:bodyPr/>
        <a:lstStyle/>
        <a:p>
          <a:pPr>
            <a:lnSpc>
              <a:spcPct val="100000"/>
            </a:lnSpc>
          </a:pPr>
          <a:r>
            <a:rPr lang="en-US" sz="1700" dirty="0"/>
            <a:t>Effectively create the structure of a website using semantic HTML, and style websites with CSS and responsive layouts.</a:t>
          </a:r>
        </a:p>
      </dgm:t>
    </dgm:pt>
    <dgm:pt modelId="{4B6B222D-14A1-49D2-B089-D73CAD736D72}" type="parTrans" cxnId="{67156319-3864-4EF9-96A2-002C714AB0F0}">
      <dgm:prSet/>
      <dgm:spPr/>
      <dgm:t>
        <a:bodyPr/>
        <a:lstStyle/>
        <a:p>
          <a:endParaRPr lang="en-US"/>
        </a:p>
      </dgm:t>
    </dgm:pt>
    <dgm:pt modelId="{C9EC0471-B10B-4FE2-B3D5-B7BB1C9816EC}" type="sibTrans" cxnId="{67156319-3864-4EF9-96A2-002C714AB0F0}">
      <dgm:prSet/>
      <dgm:spPr/>
      <dgm:t>
        <a:bodyPr/>
        <a:lstStyle/>
        <a:p>
          <a:endParaRPr lang="en-US"/>
        </a:p>
      </dgm:t>
    </dgm:pt>
    <dgm:pt modelId="{A5F18461-36AA-45F8-A67C-44EBFF7DD2AF}" type="pres">
      <dgm:prSet presAssocID="{BFFCEECA-8588-4EFD-A8F7-EFB44D747CCF}" presName="root" presStyleCnt="0">
        <dgm:presLayoutVars>
          <dgm:dir/>
          <dgm:resizeHandles val="exact"/>
        </dgm:presLayoutVars>
      </dgm:prSet>
      <dgm:spPr/>
    </dgm:pt>
    <dgm:pt modelId="{6DEC84D1-7E3C-472C-8181-DB3B81208AA3}" type="pres">
      <dgm:prSet presAssocID="{FD2A2631-4C61-4AB7-A85F-2C7B007F78F3}" presName="compNode" presStyleCnt="0"/>
      <dgm:spPr/>
    </dgm:pt>
    <dgm:pt modelId="{E5D736B3-883F-4C89-ABCB-C82E545E64F7}" type="pres">
      <dgm:prSet presAssocID="{FD2A2631-4C61-4AB7-A85F-2C7B007F78F3}" presName="bgRect" presStyleLbl="bgShp" presStyleIdx="0" presStyleCnt="3"/>
      <dgm:spPr/>
    </dgm:pt>
    <dgm:pt modelId="{3049DEA5-5081-4574-83CE-8B6B329F0CA7}" type="pres">
      <dgm:prSet presAssocID="{FD2A2631-4C61-4AB7-A85F-2C7B007F78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3d Glasses"/>
        </a:ext>
      </dgm:extLst>
    </dgm:pt>
    <dgm:pt modelId="{E58D9CFF-922B-4B00-AB3E-5595960ACF1A}" type="pres">
      <dgm:prSet presAssocID="{FD2A2631-4C61-4AB7-A85F-2C7B007F78F3}" presName="spaceRect" presStyleCnt="0"/>
      <dgm:spPr/>
    </dgm:pt>
    <dgm:pt modelId="{E6A269E8-2507-4C21-8AFD-DC3AB6EF9490}" type="pres">
      <dgm:prSet presAssocID="{FD2A2631-4C61-4AB7-A85F-2C7B007F78F3}" presName="parTx" presStyleLbl="revTx" presStyleIdx="0" presStyleCnt="6" custLinFactNeighborX="52083" custLinFactNeighborY="-214">
        <dgm:presLayoutVars>
          <dgm:chMax val="0"/>
          <dgm:chPref val="0"/>
        </dgm:presLayoutVars>
      </dgm:prSet>
      <dgm:spPr/>
    </dgm:pt>
    <dgm:pt modelId="{6AB78405-7F83-4F67-9934-266AC7621B48}" type="pres">
      <dgm:prSet presAssocID="{FD2A2631-4C61-4AB7-A85F-2C7B007F78F3}" presName="desTx" presStyleLbl="revTx" presStyleIdx="1" presStyleCnt="6" custScaleX="100000" custLinFactX="-73659" custLinFactNeighborX="-100000" custLinFactNeighborY="-7805">
        <dgm:presLayoutVars/>
      </dgm:prSet>
      <dgm:spPr/>
    </dgm:pt>
    <dgm:pt modelId="{9B28566F-F3FE-44D6-BF99-228EAD04BAFE}" type="pres">
      <dgm:prSet presAssocID="{C9EC0471-B10B-4FE2-B3D5-B7BB1C9816EC}" presName="sibTrans" presStyleCnt="0"/>
      <dgm:spPr/>
    </dgm:pt>
    <dgm:pt modelId="{CC1814FD-B53F-4F8A-BBA7-BCCDF169D465}" type="pres">
      <dgm:prSet presAssocID="{596450FF-5DFC-4E01-9C9A-B337C27A1D22}" presName="compNode" presStyleCnt="0"/>
      <dgm:spPr/>
    </dgm:pt>
    <dgm:pt modelId="{8446054B-8576-4D17-8BEE-7572CD1F09BE}" type="pres">
      <dgm:prSet presAssocID="{596450FF-5DFC-4E01-9C9A-B337C27A1D22}" presName="bgRect" presStyleLbl="bgShp" presStyleIdx="1" presStyleCnt="3"/>
      <dgm:spPr/>
    </dgm:pt>
    <dgm:pt modelId="{9EB0DFC0-D890-4F7D-AF2D-C4AC3D6D1992}" type="pres">
      <dgm:prSet presAssocID="{596450FF-5DFC-4E01-9C9A-B337C27A1D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80D9D4EE-F3F9-46C9-91B4-4817D4412414}" type="pres">
      <dgm:prSet presAssocID="{596450FF-5DFC-4E01-9C9A-B337C27A1D22}" presName="spaceRect" presStyleCnt="0"/>
      <dgm:spPr/>
    </dgm:pt>
    <dgm:pt modelId="{F274F03A-3F1E-47F4-B034-F7D1267B035C}" type="pres">
      <dgm:prSet presAssocID="{596450FF-5DFC-4E01-9C9A-B337C27A1D22}" presName="parTx" presStyleLbl="revTx" presStyleIdx="2" presStyleCnt="6" custScaleX="131818" custLinFactNeighborX="24699">
        <dgm:presLayoutVars>
          <dgm:chMax val="0"/>
          <dgm:chPref val="0"/>
        </dgm:presLayoutVars>
      </dgm:prSet>
      <dgm:spPr/>
    </dgm:pt>
    <dgm:pt modelId="{E29D3142-05FE-4B64-A10E-FE5909AE955D}" type="pres">
      <dgm:prSet presAssocID="{596450FF-5DFC-4E01-9C9A-B337C27A1D22}" presName="desTx" presStyleLbl="revTx" presStyleIdx="3" presStyleCnt="6">
        <dgm:presLayoutVars/>
      </dgm:prSet>
      <dgm:spPr/>
    </dgm:pt>
    <dgm:pt modelId="{B3AE1DF4-13A4-4913-AE54-8942E745D5D7}" type="pres">
      <dgm:prSet presAssocID="{8F8FA2F3-35D6-47C0-ABE6-0EEDFD5EED02}" presName="sibTrans" presStyleCnt="0"/>
      <dgm:spPr/>
    </dgm:pt>
    <dgm:pt modelId="{C3FB2C13-4CFB-4407-B96F-35C1864B17A7}" type="pres">
      <dgm:prSet presAssocID="{193DAF70-ED6E-4211-9C24-8E7EE04408A4}" presName="compNode" presStyleCnt="0"/>
      <dgm:spPr/>
    </dgm:pt>
    <dgm:pt modelId="{34E065D7-D87D-4EBE-AEDC-D29D0B1009F3}" type="pres">
      <dgm:prSet presAssocID="{193DAF70-ED6E-4211-9C24-8E7EE04408A4}" presName="bgRect" presStyleLbl="bgShp" presStyleIdx="2" presStyleCnt="3" custLinFactNeighborX="-3936" custLinFactNeighborY="557"/>
      <dgm:spPr/>
    </dgm:pt>
    <dgm:pt modelId="{EA9496FA-BEF6-406C-9700-43E899E00CE5}" type="pres">
      <dgm:prSet presAssocID="{193DAF70-ED6E-4211-9C24-8E7EE04408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3235210-7A2B-4AA5-B4E3-9105C1852264}" type="pres">
      <dgm:prSet presAssocID="{193DAF70-ED6E-4211-9C24-8E7EE04408A4}" presName="spaceRect" presStyleCnt="0"/>
      <dgm:spPr/>
    </dgm:pt>
    <dgm:pt modelId="{565DD7DB-82EE-4103-A8AB-18F6E1DEEDCD}" type="pres">
      <dgm:prSet presAssocID="{193DAF70-ED6E-4211-9C24-8E7EE04408A4}" presName="parTx" presStyleLbl="revTx" presStyleIdx="4" presStyleCnt="6" custScaleX="87130" custLinFactNeighborX="-13425" custLinFactNeighborY="658">
        <dgm:presLayoutVars>
          <dgm:chMax val="0"/>
          <dgm:chPref val="0"/>
        </dgm:presLayoutVars>
      </dgm:prSet>
      <dgm:spPr/>
    </dgm:pt>
    <dgm:pt modelId="{6E2A7E0A-4721-4531-8888-931739CD502B}" type="pres">
      <dgm:prSet presAssocID="{193DAF70-ED6E-4211-9C24-8E7EE04408A4}" presName="desTx" presStyleLbl="revTx" presStyleIdx="5" presStyleCnt="6" custScaleX="128048" custLinFactNeighborX="4940" custLinFactNeighborY="-223">
        <dgm:presLayoutVars/>
      </dgm:prSet>
      <dgm:spPr/>
    </dgm:pt>
  </dgm:ptLst>
  <dgm:cxnLst>
    <dgm:cxn modelId="{6B17DC0C-7D0C-4770-90CA-D7DB936D3497}" srcId="{596450FF-5DFC-4E01-9C9A-B337C27A1D22}" destId="{D88D5C3D-6E4A-438F-9143-FB36D43A9976}" srcOrd="0" destOrd="0" parTransId="{FA6710EB-62A8-479F-A1EB-D52DE73C598E}" sibTransId="{96A59CF4-D4F6-4388-BFA4-41B4B942F791}"/>
    <dgm:cxn modelId="{046BF60C-85D4-45A8-900D-6D71EF10259B}" type="presOf" srcId="{596450FF-5DFC-4E01-9C9A-B337C27A1D22}" destId="{F274F03A-3F1E-47F4-B034-F7D1267B035C}" srcOrd="0" destOrd="0" presId="urn:microsoft.com/office/officeart/2018/2/layout/IconVerticalSolidList"/>
    <dgm:cxn modelId="{67156319-3864-4EF9-96A2-002C714AB0F0}" srcId="{BFFCEECA-8588-4EFD-A8F7-EFB44D747CCF}" destId="{FD2A2631-4C61-4AB7-A85F-2C7B007F78F3}" srcOrd="0" destOrd="0" parTransId="{4B6B222D-14A1-49D2-B089-D73CAD736D72}" sibTransId="{C9EC0471-B10B-4FE2-B3D5-B7BB1C9816EC}"/>
    <dgm:cxn modelId="{9B124D26-9A58-44AB-8972-5BEBDB04F0FF}" type="presOf" srcId="{D88D5C3D-6E4A-438F-9143-FB36D43A9976}" destId="{E29D3142-05FE-4B64-A10E-FE5909AE955D}" srcOrd="0" destOrd="0" presId="urn:microsoft.com/office/officeart/2018/2/layout/IconVerticalSolidList"/>
    <dgm:cxn modelId="{90260E28-067F-4FF9-9F57-54128A046583}" srcId="{FD2A2631-4C61-4AB7-A85F-2C7B007F78F3}" destId="{F758DE9D-C45C-4870-A1D5-1DF4DF54CD7D}" srcOrd="0" destOrd="0" parTransId="{3247FD22-E630-4C62-A45B-50628324C962}" sibTransId="{DF7C83DE-0A82-44D5-864A-B34BEC8D2CB5}"/>
    <dgm:cxn modelId="{06FF7578-031A-4393-B114-E2DDACF9502B}" type="presOf" srcId="{FD2A2631-4C61-4AB7-A85F-2C7B007F78F3}" destId="{E6A269E8-2507-4C21-8AFD-DC3AB6EF9490}" srcOrd="0" destOrd="0" presId="urn:microsoft.com/office/officeart/2018/2/layout/IconVerticalSolidList"/>
    <dgm:cxn modelId="{59EE3E96-AF46-4645-8FE7-F42858603765}" type="presOf" srcId="{BFFCEECA-8588-4EFD-A8F7-EFB44D747CCF}" destId="{A5F18461-36AA-45F8-A67C-44EBFF7DD2AF}" srcOrd="0" destOrd="0" presId="urn:microsoft.com/office/officeart/2018/2/layout/IconVerticalSolidList"/>
    <dgm:cxn modelId="{A648DAB5-784F-470C-8E97-2B7D5C799557}" srcId="{596450FF-5DFC-4E01-9C9A-B337C27A1D22}" destId="{66F31F85-533C-404C-9306-31E99D33413E}" srcOrd="1" destOrd="0" parTransId="{DFABD8A6-FDDC-4F54-8478-6AF4BBE6B68E}" sibTransId="{EBFEED80-9A10-4ABA-95DC-2688A8E499C9}"/>
    <dgm:cxn modelId="{4C9A82C1-CC07-442F-80AC-F4E8B6E04567}" type="presOf" srcId="{66F31F85-533C-404C-9306-31E99D33413E}" destId="{E29D3142-05FE-4B64-A10E-FE5909AE955D}" srcOrd="0" destOrd="1" presId="urn:microsoft.com/office/officeart/2018/2/layout/IconVerticalSolidList"/>
    <dgm:cxn modelId="{130CBCCF-5DEF-4C23-BDCB-B5A9E2F21358}" srcId="{BFFCEECA-8588-4EFD-A8F7-EFB44D747CCF}" destId="{193DAF70-ED6E-4211-9C24-8E7EE04408A4}" srcOrd="2" destOrd="0" parTransId="{22A926C9-C9E5-4297-A740-376B27BE104C}" sibTransId="{936A3D20-E3C6-45D0-87A5-6E8DC89EE1EA}"/>
    <dgm:cxn modelId="{D6624BDD-6301-4EA5-87B9-9BCBBAE1C5EF}" type="presOf" srcId="{05F1E6BB-4875-4D32-9406-96606F41663E}" destId="{6E2A7E0A-4721-4531-8888-931739CD502B}" srcOrd="0" destOrd="0" presId="urn:microsoft.com/office/officeart/2018/2/layout/IconVerticalSolidList"/>
    <dgm:cxn modelId="{F09CF8E6-A2D3-4C79-AD7F-61BB0A2930EB}" type="presOf" srcId="{193DAF70-ED6E-4211-9C24-8E7EE04408A4}" destId="{565DD7DB-82EE-4103-A8AB-18F6E1DEEDCD}" srcOrd="0" destOrd="0" presId="urn:microsoft.com/office/officeart/2018/2/layout/IconVerticalSolidList"/>
    <dgm:cxn modelId="{F9BB20E9-4A72-47E6-B19F-4D2308140997}" srcId="{193DAF70-ED6E-4211-9C24-8E7EE04408A4}" destId="{05F1E6BB-4875-4D32-9406-96606F41663E}" srcOrd="0" destOrd="0" parTransId="{17AFA64F-540B-4244-BE71-8B58ACB16CC0}" sibTransId="{4E625BD5-8301-4539-9161-21E54E9232FE}"/>
    <dgm:cxn modelId="{D9AC8EFA-C38E-4B01-8A4D-46E230397CB6}" srcId="{BFFCEECA-8588-4EFD-A8F7-EFB44D747CCF}" destId="{596450FF-5DFC-4E01-9C9A-B337C27A1D22}" srcOrd="1" destOrd="0" parTransId="{853B222D-3F22-4813-9871-A54C2419322E}" sibTransId="{8F8FA2F3-35D6-47C0-ABE6-0EEDFD5EED02}"/>
    <dgm:cxn modelId="{887360FE-3C5D-4BF4-91F5-C2A8C959C7D6}" type="presOf" srcId="{F758DE9D-C45C-4870-A1D5-1DF4DF54CD7D}" destId="{6AB78405-7F83-4F67-9934-266AC7621B48}" srcOrd="0" destOrd="0" presId="urn:microsoft.com/office/officeart/2018/2/layout/IconVerticalSolidList"/>
    <dgm:cxn modelId="{345411BC-8698-4C57-A1EF-F4C0D31F7F2E}" type="presParOf" srcId="{A5F18461-36AA-45F8-A67C-44EBFF7DD2AF}" destId="{6DEC84D1-7E3C-472C-8181-DB3B81208AA3}" srcOrd="0" destOrd="0" presId="urn:microsoft.com/office/officeart/2018/2/layout/IconVerticalSolidList"/>
    <dgm:cxn modelId="{62A5C1C6-2635-47F0-B352-F32373E557CE}" type="presParOf" srcId="{6DEC84D1-7E3C-472C-8181-DB3B81208AA3}" destId="{E5D736B3-883F-4C89-ABCB-C82E545E64F7}" srcOrd="0" destOrd="0" presId="urn:microsoft.com/office/officeart/2018/2/layout/IconVerticalSolidList"/>
    <dgm:cxn modelId="{AA74AA78-0C83-40CA-B432-08A4C43605B7}" type="presParOf" srcId="{6DEC84D1-7E3C-472C-8181-DB3B81208AA3}" destId="{3049DEA5-5081-4574-83CE-8B6B329F0CA7}" srcOrd="1" destOrd="0" presId="urn:microsoft.com/office/officeart/2018/2/layout/IconVerticalSolidList"/>
    <dgm:cxn modelId="{42032607-F08B-47FB-A060-024D693A0253}" type="presParOf" srcId="{6DEC84D1-7E3C-472C-8181-DB3B81208AA3}" destId="{E58D9CFF-922B-4B00-AB3E-5595960ACF1A}" srcOrd="2" destOrd="0" presId="urn:microsoft.com/office/officeart/2018/2/layout/IconVerticalSolidList"/>
    <dgm:cxn modelId="{D5119130-2DCF-4242-8962-856BDC668DD0}" type="presParOf" srcId="{6DEC84D1-7E3C-472C-8181-DB3B81208AA3}" destId="{E6A269E8-2507-4C21-8AFD-DC3AB6EF9490}" srcOrd="3" destOrd="0" presId="urn:microsoft.com/office/officeart/2018/2/layout/IconVerticalSolidList"/>
    <dgm:cxn modelId="{F0B74FC6-07A1-4470-9A5D-A05268604531}" type="presParOf" srcId="{6DEC84D1-7E3C-472C-8181-DB3B81208AA3}" destId="{6AB78405-7F83-4F67-9934-266AC7621B48}" srcOrd="4" destOrd="0" presId="urn:microsoft.com/office/officeart/2018/2/layout/IconVerticalSolidList"/>
    <dgm:cxn modelId="{A0F5FF10-21F5-49E6-9901-049D0AA64E15}" type="presParOf" srcId="{A5F18461-36AA-45F8-A67C-44EBFF7DD2AF}" destId="{9B28566F-F3FE-44D6-BF99-228EAD04BAFE}" srcOrd="1" destOrd="0" presId="urn:microsoft.com/office/officeart/2018/2/layout/IconVerticalSolidList"/>
    <dgm:cxn modelId="{4F558888-C5A2-468A-B06D-1D9CF78F6F9D}" type="presParOf" srcId="{A5F18461-36AA-45F8-A67C-44EBFF7DD2AF}" destId="{CC1814FD-B53F-4F8A-BBA7-BCCDF169D465}" srcOrd="2" destOrd="0" presId="urn:microsoft.com/office/officeart/2018/2/layout/IconVerticalSolidList"/>
    <dgm:cxn modelId="{9469C825-A570-405C-81CD-F7023E3F4AA8}" type="presParOf" srcId="{CC1814FD-B53F-4F8A-BBA7-BCCDF169D465}" destId="{8446054B-8576-4D17-8BEE-7572CD1F09BE}" srcOrd="0" destOrd="0" presId="urn:microsoft.com/office/officeart/2018/2/layout/IconVerticalSolidList"/>
    <dgm:cxn modelId="{79B7D88E-93AA-4801-9B3E-4965D44108AD}" type="presParOf" srcId="{CC1814FD-B53F-4F8A-BBA7-BCCDF169D465}" destId="{9EB0DFC0-D890-4F7D-AF2D-C4AC3D6D1992}" srcOrd="1" destOrd="0" presId="urn:microsoft.com/office/officeart/2018/2/layout/IconVerticalSolidList"/>
    <dgm:cxn modelId="{D214FACF-909A-4F36-8DCD-1EB164FB23B3}" type="presParOf" srcId="{CC1814FD-B53F-4F8A-BBA7-BCCDF169D465}" destId="{80D9D4EE-F3F9-46C9-91B4-4817D4412414}" srcOrd="2" destOrd="0" presId="urn:microsoft.com/office/officeart/2018/2/layout/IconVerticalSolidList"/>
    <dgm:cxn modelId="{E04656A0-735E-4771-A3F7-A8D8052E9435}" type="presParOf" srcId="{CC1814FD-B53F-4F8A-BBA7-BCCDF169D465}" destId="{F274F03A-3F1E-47F4-B034-F7D1267B035C}" srcOrd="3" destOrd="0" presId="urn:microsoft.com/office/officeart/2018/2/layout/IconVerticalSolidList"/>
    <dgm:cxn modelId="{E95DB90B-D759-401A-9725-1A519F9AE449}" type="presParOf" srcId="{CC1814FD-B53F-4F8A-BBA7-BCCDF169D465}" destId="{E29D3142-05FE-4B64-A10E-FE5909AE955D}" srcOrd="4" destOrd="0" presId="urn:microsoft.com/office/officeart/2018/2/layout/IconVerticalSolidList"/>
    <dgm:cxn modelId="{138647D9-6467-4AC0-805D-7323BF8B3D07}" type="presParOf" srcId="{A5F18461-36AA-45F8-A67C-44EBFF7DD2AF}" destId="{B3AE1DF4-13A4-4913-AE54-8942E745D5D7}" srcOrd="3" destOrd="0" presId="urn:microsoft.com/office/officeart/2018/2/layout/IconVerticalSolidList"/>
    <dgm:cxn modelId="{6DF50FA0-9DEF-489C-A5C1-9778D4D9A63A}" type="presParOf" srcId="{A5F18461-36AA-45F8-A67C-44EBFF7DD2AF}" destId="{C3FB2C13-4CFB-4407-B96F-35C1864B17A7}" srcOrd="4" destOrd="0" presId="urn:microsoft.com/office/officeart/2018/2/layout/IconVerticalSolidList"/>
    <dgm:cxn modelId="{1AA0FA54-607B-4DBB-9F46-83CFF58A63F9}" type="presParOf" srcId="{C3FB2C13-4CFB-4407-B96F-35C1864B17A7}" destId="{34E065D7-D87D-4EBE-AEDC-D29D0B1009F3}" srcOrd="0" destOrd="0" presId="urn:microsoft.com/office/officeart/2018/2/layout/IconVerticalSolidList"/>
    <dgm:cxn modelId="{8ABAD127-3542-4D35-8935-B5F813052144}" type="presParOf" srcId="{C3FB2C13-4CFB-4407-B96F-35C1864B17A7}" destId="{EA9496FA-BEF6-406C-9700-43E899E00CE5}" srcOrd="1" destOrd="0" presId="urn:microsoft.com/office/officeart/2018/2/layout/IconVerticalSolidList"/>
    <dgm:cxn modelId="{6339367F-ED35-48E4-B4B2-A90749E83E70}" type="presParOf" srcId="{C3FB2C13-4CFB-4407-B96F-35C1864B17A7}" destId="{D3235210-7A2B-4AA5-B4E3-9105C1852264}" srcOrd="2" destOrd="0" presId="urn:microsoft.com/office/officeart/2018/2/layout/IconVerticalSolidList"/>
    <dgm:cxn modelId="{A4929CDB-399E-4685-B983-76B0118DB16A}" type="presParOf" srcId="{C3FB2C13-4CFB-4407-B96F-35C1864B17A7}" destId="{565DD7DB-82EE-4103-A8AB-18F6E1DEEDCD}" srcOrd="3" destOrd="0" presId="urn:microsoft.com/office/officeart/2018/2/layout/IconVerticalSolidList"/>
    <dgm:cxn modelId="{907DA0FF-E3AD-44AC-BEF8-38453CBF7FB9}" type="presParOf" srcId="{C3FB2C13-4CFB-4407-B96F-35C1864B17A7}" destId="{6E2A7E0A-4721-4531-8888-931739CD502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02F18B-9F8E-4D77-9D37-E17A97C3EEB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3200893-23C9-4E27-9576-358DCCC880CC}">
      <dgm:prSet custT="1"/>
      <dgm:spPr/>
      <dgm:t>
        <a:bodyPr/>
        <a:lstStyle/>
        <a:p>
          <a:pPr algn="ctr"/>
          <a:r>
            <a:rPr lang="en-US" sz="2300" dirty="0"/>
            <a:t>What is CSS, and how you can use it to style your website. </a:t>
          </a:r>
        </a:p>
      </dgm:t>
    </dgm:pt>
    <dgm:pt modelId="{46439ABE-B8D6-4B42-A0BC-6267F13503A2}" type="parTrans" cxnId="{6E209731-4588-4470-B39F-6EB6F6705915}">
      <dgm:prSet/>
      <dgm:spPr/>
      <dgm:t>
        <a:bodyPr/>
        <a:lstStyle/>
        <a:p>
          <a:pPr algn="ctr"/>
          <a:endParaRPr lang="en-US" sz="2300"/>
        </a:p>
      </dgm:t>
    </dgm:pt>
    <dgm:pt modelId="{3E96BB56-303B-4312-A636-91F13E035723}" type="sibTrans" cxnId="{6E209731-4588-4470-B39F-6EB6F6705915}">
      <dgm:prSet/>
      <dgm:spPr/>
      <dgm:t>
        <a:bodyPr/>
        <a:lstStyle/>
        <a:p>
          <a:pPr algn="ctr"/>
          <a:endParaRPr lang="en-US" sz="2300"/>
        </a:p>
      </dgm:t>
    </dgm:pt>
    <dgm:pt modelId="{B46DB05C-5D29-4FCA-AD95-35A4FA615F75}">
      <dgm:prSet custT="1"/>
      <dgm:spPr/>
      <dgm:t>
        <a:bodyPr/>
        <a:lstStyle/>
        <a:p>
          <a:pPr algn="ctr"/>
          <a:r>
            <a:rPr lang="en-US" sz="2300" dirty="0"/>
            <a:t>How to use CSS selectors and properties. </a:t>
          </a:r>
        </a:p>
      </dgm:t>
    </dgm:pt>
    <dgm:pt modelId="{37BDFE59-6874-4003-A008-70CD77F99DF3}" type="parTrans" cxnId="{F026E1DD-7697-492D-B449-A8960A5E051D}">
      <dgm:prSet/>
      <dgm:spPr/>
      <dgm:t>
        <a:bodyPr/>
        <a:lstStyle/>
        <a:p>
          <a:pPr algn="ctr"/>
          <a:endParaRPr lang="en-US" sz="2300"/>
        </a:p>
      </dgm:t>
    </dgm:pt>
    <dgm:pt modelId="{28A2B208-13FE-4B95-8E7F-490648D883D5}" type="sibTrans" cxnId="{F026E1DD-7697-492D-B449-A8960A5E051D}">
      <dgm:prSet/>
      <dgm:spPr/>
      <dgm:t>
        <a:bodyPr/>
        <a:lstStyle/>
        <a:p>
          <a:pPr algn="ctr"/>
          <a:endParaRPr lang="en-US" sz="2300"/>
        </a:p>
      </dgm:t>
    </dgm:pt>
    <dgm:pt modelId="{07E2A9B1-5FC5-4752-916C-EB5F1D36D545}">
      <dgm:prSet custT="1"/>
      <dgm:spPr/>
      <dgm:t>
        <a:bodyPr/>
        <a:lstStyle/>
        <a:p>
          <a:pPr algn="ctr"/>
          <a:r>
            <a:rPr lang="en-US" sz="2300" dirty="0"/>
            <a:t>Learn about how to use inline, internal and external CSS. </a:t>
          </a:r>
        </a:p>
      </dgm:t>
    </dgm:pt>
    <dgm:pt modelId="{DBE3B302-33CA-4054-A14A-1E1717CA95EF}" type="parTrans" cxnId="{5F1B7DBD-57E5-4EDF-8002-47B4962FA058}">
      <dgm:prSet/>
      <dgm:spPr/>
      <dgm:t>
        <a:bodyPr/>
        <a:lstStyle/>
        <a:p>
          <a:pPr algn="ctr"/>
          <a:endParaRPr lang="en-US" sz="2300"/>
        </a:p>
      </dgm:t>
    </dgm:pt>
    <dgm:pt modelId="{F012DEF4-FA61-4FAF-B91B-962E8F066B73}" type="sibTrans" cxnId="{5F1B7DBD-57E5-4EDF-8002-47B4962FA058}">
      <dgm:prSet/>
      <dgm:spPr/>
      <dgm:t>
        <a:bodyPr/>
        <a:lstStyle/>
        <a:p>
          <a:pPr algn="ctr"/>
          <a:endParaRPr lang="en-US" sz="2300"/>
        </a:p>
      </dgm:t>
    </dgm:pt>
    <dgm:pt modelId="{AC16FBFC-FB5C-44CE-BC53-1E7A9E4DB3AC}">
      <dgm:prSet custT="1"/>
      <dgm:spPr/>
      <dgm:t>
        <a:bodyPr/>
        <a:lstStyle/>
        <a:p>
          <a:pPr algn="ctr"/>
          <a:r>
            <a:rPr lang="en-US" sz="2300" dirty="0"/>
            <a:t>Class vs. Ids and how to target each.</a:t>
          </a:r>
        </a:p>
      </dgm:t>
    </dgm:pt>
    <dgm:pt modelId="{E66F6175-CEE6-464A-A557-0FCA10B179FB}" type="parTrans" cxnId="{E50D657F-0C7D-407A-A830-5A70F27A6189}">
      <dgm:prSet/>
      <dgm:spPr/>
      <dgm:t>
        <a:bodyPr/>
        <a:lstStyle/>
        <a:p>
          <a:pPr algn="ctr"/>
          <a:endParaRPr lang="en-US" sz="2300"/>
        </a:p>
      </dgm:t>
    </dgm:pt>
    <dgm:pt modelId="{C0609259-C430-4059-99CF-B8918B03E8F8}" type="sibTrans" cxnId="{E50D657F-0C7D-407A-A830-5A70F27A6189}">
      <dgm:prSet/>
      <dgm:spPr/>
      <dgm:t>
        <a:bodyPr/>
        <a:lstStyle/>
        <a:p>
          <a:pPr algn="ctr"/>
          <a:endParaRPr lang="en-US" sz="2300"/>
        </a:p>
      </dgm:t>
    </dgm:pt>
    <dgm:pt modelId="{887D285A-BA02-4238-9E2D-090E27B2889A}">
      <dgm:prSet custT="1"/>
      <dgm:spPr/>
      <dgm:t>
        <a:bodyPr/>
        <a:lstStyle/>
        <a:p>
          <a:pPr algn="ctr"/>
          <a:r>
            <a:rPr lang="en-US" sz="2300" dirty="0"/>
            <a:t>CSS display and how to implement layout.</a:t>
          </a:r>
        </a:p>
      </dgm:t>
    </dgm:pt>
    <dgm:pt modelId="{F417329A-3243-4719-AB56-1BAFFA17A4DD}" type="parTrans" cxnId="{0B1D8B81-6CA5-4C84-B98D-240BE1AC829D}">
      <dgm:prSet/>
      <dgm:spPr/>
      <dgm:t>
        <a:bodyPr/>
        <a:lstStyle/>
        <a:p>
          <a:pPr algn="ctr"/>
          <a:endParaRPr lang="en-US" sz="2300"/>
        </a:p>
      </dgm:t>
    </dgm:pt>
    <dgm:pt modelId="{84E490D2-8DB9-4215-B7B0-0329D5F2083A}" type="sibTrans" cxnId="{0B1D8B81-6CA5-4C84-B98D-240BE1AC829D}">
      <dgm:prSet/>
      <dgm:spPr/>
      <dgm:t>
        <a:bodyPr/>
        <a:lstStyle/>
        <a:p>
          <a:pPr algn="ctr"/>
          <a:endParaRPr lang="en-US" sz="2300"/>
        </a:p>
      </dgm:t>
    </dgm:pt>
    <dgm:pt modelId="{A2420FB9-AC27-4E0D-899E-FCD7280D4FAA}">
      <dgm:prSet custT="1"/>
      <dgm:spPr/>
      <dgm:t>
        <a:bodyPr/>
        <a:lstStyle/>
        <a:p>
          <a:pPr algn="ctr"/>
          <a:r>
            <a:rPr lang="en-US" sz="2300" dirty="0"/>
            <a:t>How to use CSS static, relative and absolute positioning systems. </a:t>
          </a:r>
        </a:p>
      </dgm:t>
    </dgm:pt>
    <dgm:pt modelId="{D01ED650-8608-4F07-B763-D15C232FA16C}" type="parTrans" cxnId="{A5BC9970-DCF6-4591-A8AA-518A96696B61}">
      <dgm:prSet/>
      <dgm:spPr/>
      <dgm:t>
        <a:bodyPr/>
        <a:lstStyle/>
        <a:p>
          <a:pPr algn="ctr"/>
          <a:endParaRPr lang="en-US" sz="2300"/>
        </a:p>
      </dgm:t>
    </dgm:pt>
    <dgm:pt modelId="{90ED6FE9-5824-497E-B7E8-5238A6B0D767}" type="sibTrans" cxnId="{A5BC9970-DCF6-4591-A8AA-518A96696B61}">
      <dgm:prSet/>
      <dgm:spPr/>
      <dgm:t>
        <a:bodyPr/>
        <a:lstStyle/>
        <a:p>
          <a:pPr algn="ctr"/>
          <a:endParaRPr lang="en-US" sz="2300"/>
        </a:p>
      </dgm:t>
    </dgm:pt>
    <dgm:pt modelId="{24727232-26B6-436E-AF55-1AAB075E6C59}">
      <dgm:prSet custT="1"/>
      <dgm:spPr/>
      <dgm:t>
        <a:bodyPr/>
        <a:lstStyle/>
        <a:p>
          <a:pPr algn="ctr"/>
          <a:r>
            <a:rPr lang="en-US" sz="2300" dirty="0"/>
            <a:t>Font styling using CSS and web safe fonts. </a:t>
          </a:r>
        </a:p>
      </dgm:t>
    </dgm:pt>
    <dgm:pt modelId="{AB599870-AEFD-4478-8E74-F6A352EF7DC5}" type="parTrans" cxnId="{3020CE6B-E384-4FE3-9ED4-0C0B91285EA4}">
      <dgm:prSet/>
      <dgm:spPr/>
      <dgm:t>
        <a:bodyPr/>
        <a:lstStyle/>
        <a:p>
          <a:pPr algn="ctr"/>
          <a:endParaRPr lang="en-US" sz="2300"/>
        </a:p>
      </dgm:t>
    </dgm:pt>
    <dgm:pt modelId="{66E8CFAC-B743-421D-B3B9-52267AC3CD05}" type="sibTrans" cxnId="{3020CE6B-E384-4FE3-9ED4-0C0B91285EA4}">
      <dgm:prSet/>
      <dgm:spPr/>
      <dgm:t>
        <a:bodyPr/>
        <a:lstStyle/>
        <a:p>
          <a:pPr algn="ctr"/>
          <a:endParaRPr lang="en-US" sz="2300"/>
        </a:p>
      </dgm:t>
    </dgm:pt>
    <dgm:pt modelId="{C087834C-4198-419E-8B37-8E97B953B083}">
      <dgm:prSet custT="1"/>
      <dgm:spPr/>
      <dgm:t>
        <a:bodyPr/>
        <a:lstStyle/>
        <a:p>
          <a:pPr algn="ctr"/>
          <a:r>
            <a:rPr lang="en-US" sz="2300"/>
            <a:t>How to use CSS float and clear. </a:t>
          </a:r>
        </a:p>
      </dgm:t>
    </dgm:pt>
    <dgm:pt modelId="{8F9573CE-C16E-47F6-8CA9-A6E3892B51A5}" type="parTrans" cxnId="{A69CD6C0-ADB4-4418-BC9B-062249996E7E}">
      <dgm:prSet/>
      <dgm:spPr/>
      <dgm:t>
        <a:bodyPr/>
        <a:lstStyle/>
        <a:p>
          <a:pPr algn="ctr"/>
          <a:endParaRPr lang="en-US" sz="2300"/>
        </a:p>
      </dgm:t>
    </dgm:pt>
    <dgm:pt modelId="{A2E2531E-A409-4DE2-81AC-875D4D256E36}" type="sibTrans" cxnId="{A69CD6C0-ADB4-4418-BC9B-062249996E7E}">
      <dgm:prSet/>
      <dgm:spPr/>
      <dgm:t>
        <a:bodyPr/>
        <a:lstStyle/>
        <a:p>
          <a:pPr algn="ctr"/>
          <a:endParaRPr lang="en-US" sz="2300"/>
        </a:p>
      </dgm:t>
    </dgm:pt>
    <dgm:pt modelId="{192739B3-3889-48BD-90CD-5DBEDB090919}">
      <dgm:prSet custT="1"/>
      <dgm:spPr/>
      <dgm:t>
        <a:bodyPr/>
        <a:lstStyle/>
        <a:p>
          <a:pPr algn="ctr"/>
          <a:r>
            <a:rPr lang="en-US" sz="2300"/>
            <a:t>How combine CSS selectors and understand selector priority</a:t>
          </a:r>
        </a:p>
      </dgm:t>
    </dgm:pt>
    <dgm:pt modelId="{29D0BD8C-FCA4-48B6-AA97-078B2592EB4C}" type="parTrans" cxnId="{34C2BC42-02D2-4314-975A-BB90A173B56C}">
      <dgm:prSet/>
      <dgm:spPr/>
      <dgm:t>
        <a:bodyPr/>
        <a:lstStyle/>
        <a:p>
          <a:pPr algn="ctr"/>
          <a:endParaRPr lang="en-US" sz="2300"/>
        </a:p>
      </dgm:t>
    </dgm:pt>
    <dgm:pt modelId="{55093796-4371-4E69-AC98-83CB541FC836}" type="sibTrans" cxnId="{34C2BC42-02D2-4314-975A-BB90A173B56C}">
      <dgm:prSet/>
      <dgm:spPr/>
      <dgm:t>
        <a:bodyPr/>
        <a:lstStyle/>
        <a:p>
          <a:pPr algn="ctr"/>
          <a:endParaRPr lang="en-US" sz="2300"/>
        </a:p>
      </dgm:t>
    </dgm:pt>
    <dgm:pt modelId="{3E092D10-28A8-4BC4-A48F-39C7DA3B4DA9}" type="pres">
      <dgm:prSet presAssocID="{5502F18B-9F8E-4D77-9D37-E17A97C3EEBD}" presName="linear" presStyleCnt="0">
        <dgm:presLayoutVars>
          <dgm:animLvl val="lvl"/>
          <dgm:resizeHandles val="exact"/>
        </dgm:presLayoutVars>
      </dgm:prSet>
      <dgm:spPr/>
    </dgm:pt>
    <dgm:pt modelId="{FF7D42CB-7C6C-4A98-93F4-9BBFB5DFEB93}" type="pres">
      <dgm:prSet presAssocID="{13200893-23C9-4E27-9576-358DCCC880CC}" presName="parentText" presStyleLbl="node1" presStyleIdx="0" presStyleCnt="9" custLinFactNeighborY="-67385">
        <dgm:presLayoutVars>
          <dgm:chMax val="0"/>
          <dgm:bulletEnabled val="1"/>
        </dgm:presLayoutVars>
      </dgm:prSet>
      <dgm:spPr/>
    </dgm:pt>
    <dgm:pt modelId="{FEA51F5C-215C-4678-9E4F-9805A2B6BDDE}" type="pres">
      <dgm:prSet presAssocID="{3E96BB56-303B-4312-A636-91F13E035723}" presName="spacer" presStyleCnt="0"/>
      <dgm:spPr/>
    </dgm:pt>
    <dgm:pt modelId="{CA24B6DB-2B78-4DDA-A8DA-F7839DC07AC0}" type="pres">
      <dgm:prSet presAssocID="{B46DB05C-5D29-4FCA-AD95-35A4FA615F75}" presName="parentText" presStyleLbl="node1" presStyleIdx="1" presStyleCnt="9">
        <dgm:presLayoutVars>
          <dgm:chMax val="0"/>
          <dgm:bulletEnabled val="1"/>
        </dgm:presLayoutVars>
      </dgm:prSet>
      <dgm:spPr/>
    </dgm:pt>
    <dgm:pt modelId="{E5021214-2ADD-4C01-8DA1-2601E428BA3B}" type="pres">
      <dgm:prSet presAssocID="{28A2B208-13FE-4B95-8E7F-490648D883D5}" presName="spacer" presStyleCnt="0"/>
      <dgm:spPr/>
    </dgm:pt>
    <dgm:pt modelId="{77E436B1-94CA-41E1-ADDA-E018DBC7028B}" type="pres">
      <dgm:prSet presAssocID="{07E2A9B1-5FC5-4752-916C-EB5F1D36D545}" presName="parentText" presStyleLbl="node1" presStyleIdx="2" presStyleCnt="9">
        <dgm:presLayoutVars>
          <dgm:chMax val="0"/>
          <dgm:bulletEnabled val="1"/>
        </dgm:presLayoutVars>
      </dgm:prSet>
      <dgm:spPr/>
    </dgm:pt>
    <dgm:pt modelId="{BF78D065-6C48-4C1D-B88E-7ABE884B23BF}" type="pres">
      <dgm:prSet presAssocID="{F012DEF4-FA61-4FAF-B91B-962E8F066B73}" presName="spacer" presStyleCnt="0"/>
      <dgm:spPr/>
    </dgm:pt>
    <dgm:pt modelId="{E3FB4562-DFD9-4B1D-888F-8AF17645B8F7}" type="pres">
      <dgm:prSet presAssocID="{AC16FBFC-FB5C-44CE-BC53-1E7A9E4DB3AC}" presName="parentText" presStyleLbl="node1" presStyleIdx="3" presStyleCnt="9">
        <dgm:presLayoutVars>
          <dgm:chMax val="0"/>
          <dgm:bulletEnabled val="1"/>
        </dgm:presLayoutVars>
      </dgm:prSet>
      <dgm:spPr/>
    </dgm:pt>
    <dgm:pt modelId="{734CE638-2329-41BE-8C05-6C3AB029F738}" type="pres">
      <dgm:prSet presAssocID="{C0609259-C430-4059-99CF-B8918B03E8F8}" presName="spacer" presStyleCnt="0"/>
      <dgm:spPr/>
    </dgm:pt>
    <dgm:pt modelId="{D22AC980-1899-4E3F-8FD7-4A7DEFB6810B}" type="pres">
      <dgm:prSet presAssocID="{887D285A-BA02-4238-9E2D-090E27B2889A}" presName="parentText" presStyleLbl="node1" presStyleIdx="4" presStyleCnt="9">
        <dgm:presLayoutVars>
          <dgm:chMax val="0"/>
          <dgm:bulletEnabled val="1"/>
        </dgm:presLayoutVars>
      </dgm:prSet>
      <dgm:spPr/>
    </dgm:pt>
    <dgm:pt modelId="{5924F3D6-496F-438E-AEFB-48419BFF2B59}" type="pres">
      <dgm:prSet presAssocID="{84E490D2-8DB9-4215-B7B0-0329D5F2083A}" presName="spacer" presStyleCnt="0"/>
      <dgm:spPr/>
    </dgm:pt>
    <dgm:pt modelId="{017376EF-597E-4B95-B347-AAA08DF02399}" type="pres">
      <dgm:prSet presAssocID="{A2420FB9-AC27-4E0D-899E-FCD7280D4FAA}" presName="parentText" presStyleLbl="node1" presStyleIdx="5" presStyleCnt="9">
        <dgm:presLayoutVars>
          <dgm:chMax val="0"/>
          <dgm:bulletEnabled val="1"/>
        </dgm:presLayoutVars>
      </dgm:prSet>
      <dgm:spPr/>
    </dgm:pt>
    <dgm:pt modelId="{0A50E8C6-F464-431B-9599-C97015207D53}" type="pres">
      <dgm:prSet presAssocID="{90ED6FE9-5824-497E-B7E8-5238A6B0D767}" presName="spacer" presStyleCnt="0"/>
      <dgm:spPr/>
    </dgm:pt>
    <dgm:pt modelId="{559AE9DD-DF86-4CBE-BA28-80E04EE59689}" type="pres">
      <dgm:prSet presAssocID="{24727232-26B6-436E-AF55-1AAB075E6C59}" presName="parentText" presStyleLbl="node1" presStyleIdx="6" presStyleCnt="9">
        <dgm:presLayoutVars>
          <dgm:chMax val="0"/>
          <dgm:bulletEnabled val="1"/>
        </dgm:presLayoutVars>
      </dgm:prSet>
      <dgm:spPr/>
    </dgm:pt>
    <dgm:pt modelId="{CCB15B66-B72E-4839-B1BB-825EC4726111}" type="pres">
      <dgm:prSet presAssocID="{66E8CFAC-B743-421D-B3B9-52267AC3CD05}" presName="spacer" presStyleCnt="0"/>
      <dgm:spPr/>
    </dgm:pt>
    <dgm:pt modelId="{F95A8234-33A8-424B-BC5F-C717A0D59750}" type="pres">
      <dgm:prSet presAssocID="{C087834C-4198-419E-8B37-8E97B953B083}" presName="parentText" presStyleLbl="node1" presStyleIdx="7" presStyleCnt="9">
        <dgm:presLayoutVars>
          <dgm:chMax val="0"/>
          <dgm:bulletEnabled val="1"/>
        </dgm:presLayoutVars>
      </dgm:prSet>
      <dgm:spPr/>
    </dgm:pt>
    <dgm:pt modelId="{1798E14C-620A-4BF6-8A1A-829036216A17}" type="pres">
      <dgm:prSet presAssocID="{A2E2531E-A409-4DE2-81AC-875D4D256E36}" presName="spacer" presStyleCnt="0"/>
      <dgm:spPr/>
    </dgm:pt>
    <dgm:pt modelId="{BDEA92BC-4DCE-4B9B-9E5E-91EA489B92C4}" type="pres">
      <dgm:prSet presAssocID="{192739B3-3889-48BD-90CD-5DBEDB090919}" presName="parentText" presStyleLbl="node1" presStyleIdx="8" presStyleCnt="9">
        <dgm:presLayoutVars>
          <dgm:chMax val="0"/>
          <dgm:bulletEnabled val="1"/>
        </dgm:presLayoutVars>
      </dgm:prSet>
      <dgm:spPr/>
    </dgm:pt>
  </dgm:ptLst>
  <dgm:cxnLst>
    <dgm:cxn modelId="{8000390E-FC3C-44EF-BCD8-22A32DB3898A}" type="presOf" srcId="{A2420FB9-AC27-4E0D-899E-FCD7280D4FAA}" destId="{017376EF-597E-4B95-B347-AAA08DF02399}" srcOrd="0" destOrd="0" presId="urn:microsoft.com/office/officeart/2005/8/layout/vList2"/>
    <dgm:cxn modelId="{5955D710-2026-478F-9EC8-C44BDE4065F7}" type="presOf" srcId="{AC16FBFC-FB5C-44CE-BC53-1E7A9E4DB3AC}" destId="{E3FB4562-DFD9-4B1D-888F-8AF17645B8F7}" srcOrd="0" destOrd="0" presId="urn:microsoft.com/office/officeart/2005/8/layout/vList2"/>
    <dgm:cxn modelId="{32AE6514-59B0-46DF-BFDD-3F8B8BE1EDFA}" type="presOf" srcId="{07E2A9B1-5FC5-4752-916C-EB5F1D36D545}" destId="{77E436B1-94CA-41E1-ADDA-E018DBC7028B}" srcOrd="0" destOrd="0" presId="urn:microsoft.com/office/officeart/2005/8/layout/vList2"/>
    <dgm:cxn modelId="{3BF0A316-A9C1-459C-BFAD-BDD434FD7A9C}" type="presOf" srcId="{13200893-23C9-4E27-9576-358DCCC880CC}" destId="{FF7D42CB-7C6C-4A98-93F4-9BBFB5DFEB93}" srcOrd="0" destOrd="0" presId="urn:microsoft.com/office/officeart/2005/8/layout/vList2"/>
    <dgm:cxn modelId="{6E209731-4588-4470-B39F-6EB6F6705915}" srcId="{5502F18B-9F8E-4D77-9D37-E17A97C3EEBD}" destId="{13200893-23C9-4E27-9576-358DCCC880CC}" srcOrd="0" destOrd="0" parTransId="{46439ABE-B8D6-4B42-A0BC-6267F13503A2}" sibTransId="{3E96BB56-303B-4312-A636-91F13E035723}"/>
    <dgm:cxn modelId="{2AE34C61-4691-4454-ACE5-90B5A346CE8A}" type="presOf" srcId="{B46DB05C-5D29-4FCA-AD95-35A4FA615F75}" destId="{CA24B6DB-2B78-4DDA-A8DA-F7839DC07AC0}" srcOrd="0" destOrd="0" presId="urn:microsoft.com/office/officeart/2005/8/layout/vList2"/>
    <dgm:cxn modelId="{34C2BC42-02D2-4314-975A-BB90A173B56C}" srcId="{5502F18B-9F8E-4D77-9D37-E17A97C3EEBD}" destId="{192739B3-3889-48BD-90CD-5DBEDB090919}" srcOrd="8" destOrd="0" parTransId="{29D0BD8C-FCA4-48B6-AA97-078B2592EB4C}" sibTransId="{55093796-4371-4E69-AC98-83CB541FC836}"/>
    <dgm:cxn modelId="{CD37404A-5FE9-4CF5-9384-1A3BB8E3AAAB}" type="presOf" srcId="{5502F18B-9F8E-4D77-9D37-E17A97C3EEBD}" destId="{3E092D10-28A8-4BC4-A48F-39C7DA3B4DA9}" srcOrd="0" destOrd="0" presId="urn:microsoft.com/office/officeart/2005/8/layout/vList2"/>
    <dgm:cxn modelId="{3020CE6B-E384-4FE3-9ED4-0C0B91285EA4}" srcId="{5502F18B-9F8E-4D77-9D37-E17A97C3EEBD}" destId="{24727232-26B6-436E-AF55-1AAB075E6C59}" srcOrd="6" destOrd="0" parTransId="{AB599870-AEFD-4478-8E74-F6A352EF7DC5}" sibTransId="{66E8CFAC-B743-421D-B3B9-52267AC3CD05}"/>
    <dgm:cxn modelId="{A5BC9970-DCF6-4591-A8AA-518A96696B61}" srcId="{5502F18B-9F8E-4D77-9D37-E17A97C3EEBD}" destId="{A2420FB9-AC27-4E0D-899E-FCD7280D4FAA}" srcOrd="5" destOrd="0" parTransId="{D01ED650-8608-4F07-B763-D15C232FA16C}" sibTransId="{90ED6FE9-5824-497E-B7E8-5238A6B0D767}"/>
    <dgm:cxn modelId="{E50D657F-0C7D-407A-A830-5A70F27A6189}" srcId="{5502F18B-9F8E-4D77-9D37-E17A97C3EEBD}" destId="{AC16FBFC-FB5C-44CE-BC53-1E7A9E4DB3AC}" srcOrd="3" destOrd="0" parTransId="{E66F6175-CEE6-464A-A557-0FCA10B179FB}" sibTransId="{C0609259-C430-4059-99CF-B8918B03E8F8}"/>
    <dgm:cxn modelId="{0B1D8B81-6CA5-4C84-B98D-240BE1AC829D}" srcId="{5502F18B-9F8E-4D77-9D37-E17A97C3EEBD}" destId="{887D285A-BA02-4238-9E2D-090E27B2889A}" srcOrd="4" destOrd="0" parTransId="{F417329A-3243-4719-AB56-1BAFFA17A4DD}" sibTransId="{84E490D2-8DB9-4215-B7B0-0329D5F2083A}"/>
    <dgm:cxn modelId="{90C14AA4-C01C-4173-B70F-EB613FE2C1BB}" type="presOf" srcId="{24727232-26B6-436E-AF55-1AAB075E6C59}" destId="{559AE9DD-DF86-4CBE-BA28-80E04EE59689}" srcOrd="0" destOrd="0" presId="urn:microsoft.com/office/officeart/2005/8/layout/vList2"/>
    <dgm:cxn modelId="{5F1B7DBD-57E5-4EDF-8002-47B4962FA058}" srcId="{5502F18B-9F8E-4D77-9D37-E17A97C3EEBD}" destId="{07E2A9B1-5FC5-4752-916C-EB5F1D36D545}" srcOrd="2" destOrd="0" parTransId="{DBE3B302-33CA-4054-A14A-1E1717CA95EF}" sibTransId="{F012DEF4-FA61-4FAF-B91B-962E8F066B73}"/>
    <dgm:cxn modelId="{A69CD6C0-ADB4-4418-BC9B-062249996E7E}" srcId="{5502F18B-9F8E-4D77-9D37-E17A97C3EEBD}" destId="{C087834C-4198-419E-8B37-8E97B953B083}" srcOrd="7" destOrd="0" parTransId="{8F9573CE-C16E-47F6-8CA9-A6E3892B51A5}" sibTransId="{A2E2531E-A409-4DE2-81AC-875D4D256E36}"/>
    <dgm:cxn modelId="{01C1D5DA-F614-4933-967B-05882823A070}" type="presOf" srcId="{192739B3-3889-48BD-90CD-5DBEDB090919}" destId="{BDEA92BC-4DCE-4B9B-9E5E-91EA489B92C4}" srcOrd="0" destOrd="0" presId="urn:microsoft.com/office/officeart/2005/8/layout/vList2"/>
    <dgm:cxn modelId="{F026E1DD-7697-492D-B449-A8960A5E051D}" srcId="{5502F18B-9F8E-4D77-9D37-E17A97C3EEBD}" destId="{B46DB05C-5D29-4FCA-AD95-35A4FA615F75}" srcOrd="1" destOrd="0" parTransId="{37BDFE59-6874-4003-A008-70CD77F99DF3}" sibTransId="{28A2B208-13FE-4B95-8E7F-490648D883D5}"/>
    <dgm:cxn modelId="{41F4B6DE-4284-436C-B6CC-81037A9E6B36}" type="presOf" srcId="{C087834C-4198-419E-8B37-8E97B953B083}" destId="{F95A8234-33A8-424B-BC5F-C717A0D59750}" srcOrd="0" destOrd="0" presId="urn:microsoft.com/office/officeart/2005/8/layout/vList2"/>
    <dgm:cxn modelId="{E03237E8-39E8-46BA-A117-FA397387EE7B}" type="presOf" srcId="{887D285A-BA02-4238-9E2D-090E27B2889A}" destId="{D22AC980-1899-4E3F-8FD7-4A7DEFB6810B}" srcOrd="0" destOrd="0" presId="urn:microsoft.com/office/officeart/2005/8/layout/vList2"/>
    <dgm:cxn modelId="{63AB95A1-2C84-4FEE-9805-D2BC5FA178E9}" type="presParOf" srcId="{3E092D10-28A8-4BC4-A48F-39C7DA3B4DA9}" destId="{FF7D42CB-7C6C-4A98-93F4-9BBFB5DFEB93}" srcOrd="0" destOrd="0" presId="urn:microsoft.com/office/officeart/2005/8/layout/vList2"/>
    <dgm:cxn modelId="{630DF021-0C9E-4A3F-ACBD-15FB1C95E62F}" type="presParOf" srcId="{3E092D10-28A8-4BC4-A48F-39C7DA3B4DA9}" destId="{FEA51F5C-215C-4678-9E4F-9805A2B6BDDE}" srcOrd="1" destOrd="0" presId="urn:microsoft.com/office/officeart/2005/8/layout/vList2"/>
    <dgm:cxn modelId="{365E1D6E-F94F-40D5-B833-A3E587B0AB00}" type="presParOf" srcId="{3E092D10-28A8-4BC4-A48F-39C7DA3B4DA9}" destId="{CA24B6DB-2B78-4DDA-A8DA-F7839DC07AC0}" srcOrd="2" destOrd="0" presId="urn:microsoft.com/office/officeart/2005/8/layout/vList2"/>
    <dgm:cxn modelId="{DE346B70-2F4B-4F3C-AB59-627491F58F23}" type="presParOf" srcId="{3E092D10-28A8-4BC4-A48F-39C7DA3B4DA9}" destId="{E5021214-2ADD-4C01-8DA1-2601E428BA3B}" srcOrd="3" destOrd="0" presId="urn:microsoft.com/office/officeart/2005/8/layout/vList2"/>
    <dgm:cxn modelId="{51B8C1DB-024E-41E5-AF62-C47C2235F8E1}" type="presParOf" srcId="{3E092D10-28A8-4BC4-A48F-39C7DA3B4DA9}" destId="{77E436B1-94CA-41E1-ADDA-E018DBC7028B}" srcOrd="4" destOrd="0" presId="urn:microsoft.com/office/officeart/2005/8/layout/vList2"/>
    <dgm:cxn modelId="{D37DFF07-F047-4B0C-9792-60FFED10CA7A}" type="presParOf" srcId="{3E092D10-28A8-4BC4-A48F-39C7DA3B4DA9}" destId="{BF78D065-6C48-4C1D-B88E-7ABE884B23BF}" srcOrd="5" destOrd="0" presId="urn:microsoft.com/office/officeart/2005/8/layout/vList2"/>
    <dgm:cxn modelId="{3E0782AA-2716-4FF7-A405-3336DFC05F02}" type="presParOf" srcId="{3E092D10-28A8-4BC4-A48F-39C7DA3B4DA9}" destId="{E3FB4562-DFD9-4B1D-888F-8AF17645B8F7}" srcOrd="6" destOrd="0" presId="urn:microsoft.com/office/officeart/2005/8/layout/vList2"/>
    <dgm:cxn modelId="{1BC72C88-2E9C-496A-9768-A3786DEB9960}" type="presParOf" srcId="{3E092D10-28A8-4BC4-A48F-39C7DA3B4DA9}" destId="{734CE638-2329-41BE-8C05-6C3AB029F738}" srcOrd="7" destOrd="0" presId="urn:microsoft.com/office/officeart/2005/8/layout/vList2"/>
    <dgm:cxn modelId="{5E65EC37-F5D9-4963-B14C-AB2F25412C97}" type="presParOf" srcId="{3E092D10-28A8-4BC4-A48F-39C7DA3B4DA9}" destId="{D22AC980-1899-4E3F-8FD7-4A7DEFB6810B}" srcOrd="8" destOrd="0" presId="urn:microsoft.com/office/officeart/2005/8/layout/vList2"/>
    <dgm:cxn modelId="{DD038583-10F2-4B40-B8E8-AA30294A198E}" type="presParOf" srcId="{3E092D10-28A8-4BC4-A48F-39C7DA3B4DA9}" destId="{5924F3D6-496F-438E-AEFB-48419BFF2B59}" srcOrd="9" destOrd="0" presId="urn:microsoft.com/office/officeart/2005/8/layout/vList2"/>
    <dgm:cxn modelId="{B013CA96-D423-475D-9AD4-5E1BA2471989}" type="presParOf" srcId="{3E092D10-28A8-4BC4-A48F-39C7DA3B4DA9}" destId="{017376EF-597E-4B95-B347-AAA08DF02399}" srcOrd="10" destOrd="0" presId="urn:microsoft.com/office/officeart/2005/8/layout/vList2"/>
    <dgm:cxn modelId="{21221F1D-92D5-48D6-8AF9-24CC2E8B568D}" type="presParOf" srcId="{3E092D10-28A8-4BC4-A48F-39C7DA3B4DA9}" destId="{0A50E8C6-F464-431B-9599-C97015207D53}" srcOrd="11" destOrd="0" presId="urn:microsoft.com/office/officeart/2005/8/layout/vList2"/>
    <dgm:cxn modelId="{7D8A2719-1498-424C-82BD-85AD8454171B}" type="presParOf" srcId="{3E092D10-28A8-4BC4-A48F-39C7DA3B4DA9}" destId="{559AE9DD-DF86-4CBE-BA28-80E04EE59689}" srcOrd="12" destOrd="0" presId="urn:microsoft.com/office/officeart/2005/8/layout/vList2"/>
    <dgm:cxn modelId="{A983CED5-F839-4EE2-90DC-AB421B922B0F}" type="presParOf" srcId="{3E092D10-28A8-4BC4-A48F-39C7DA3B4DA9}" destId="{CCB15B66-B72E-4839-B1BB-825EC4726111}" srcOrd="13" destOrd="0" presId="urn:microsoft.com/office/officeart/2005/8/layout/vList2"/>
    <dgm:cxn modelId="{878E6144-AC9D-4D8E-B91A-40E5A2E44AB1}" type="presParOf" srcId="{3E092D10-28A8-4BC4-A48F-39C7DA3B4DA9}" destId="{F95A8234-33A8-424B-BC5F-C717A0D59750}" srcOrd="14" destOrd="0" presId="urn:microsoft.com/office/officeart/2005/8/layout/vList2"/>
    <dgm:cxn modelId="{197A6165-514D-4B66-B20D-8F14E3CB1080}" type="presParOf" srcId="{3E092D10-28A8-4BC4-A48F-39C7DA3B4DA9}" destId="{1798E14C-620A-4BF6-8A1A-829036216A17}" srcOrd="15" destOrd="0" presId="urn:microsoft.com/office/officeart/2005/8/layout/vList2"/>
    <dgm:cxn modelId="{D0D881CD-A7C7-42FB-BC78-A0C457D16E33}" type="presParOf" srcId="{3E092D10-28A8-4BC4-A48F-39C7DA3B4DA9}" destId="{BDEA92BC-4DCE-4B9B-9E5E-91EA489B92C4}"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EDAED6-84D0-4F8B-92A9-362775B6A5F0}"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162F42CD-D1DF-4AA6-98F5-556A690CAE15}">
      <dgm:prSet custT="1"/>
      <dgm:spPr/>
      <dgm:t>
        <a:bodyPr/>
        <a:lstStyle/>
        <a:p>
          <a:r>
            <a:rPr lang="en-US" sz="1800"/>
            <a:t>CSS REFRENCE:</a:t>
          </a:r>
        </a:p>
      </dgm:t>
    </dgm:pt>
    <dgm:pt modelId="{74496B0D-828A-4EAA-AA96-0B92A97C210A}" type="parTrans" cxnId="{8BCCFBA0-0B91-4487-954D-6358CA1D503C}">
      <dgm:prSet/>
      <dgm:spPr/>
      <dgm:t>
        <a:bodyPr/>
        <a:lstStyle/>
        <a:p>
          <a:endParaRPr lang="en-US" sz="1600"/>
        </a:p>
      </dgm:t>
    </dgm:pt>
    <dgm:pt modelId="{6B278540-9BC7-4AE8-8BD5-BAE28B6093E9}" type="sibTrans" cxnId="{8BCCFBA0-0B91-4487-954D-6358CA1D503C}">
      <dgm:prSet/>
      <dgm:spPr/>
      <dgm:t>
        <a:bodyPr/>
        <a:lstStyle/>
        <a:p>
          <a:endParaRPr lang="en-US" sz="1600"/>
        </a:p>
      </dgm:t>
    </dgm:pt>
    <dgm:pt modelId="{2F59E1D9-93E0-40DB-96BA-5D7D282A2771}">
      <dgm:prSet custT="1"/>
      <dgm:spPr/>
      <dgm:t>
        <a:bodyPr/>
        <a:lstStyle/>
        <a:p>
          <a:r>
            <a:rPr lang="en-US" sz="1800">
              <a:hlinkClick xmlns:r="http://schemas.openxmlformats.org/officeDocument/2006/relationships" r:id="rId1"/>
            </a:rPr>
            <a:t>https://developer.mozilla.org/en-US/docs/Web/CSS/Reference</a:t>
          </a:r>
          <a:endParaRPr lang="en-US" sz="1800"/>
        </a:p>
      </dgm:t>
    </dgm:pt>
    <dgm:pt modelId="{E0D1EAAA-CDF9-407C-9DB0-FBAE42F6F32D}" type="parTrans" cxnId="{2BE2F265-FE72-451D-B9DE-9E7FDF6E275E}">
      <dgm:prSet/>
      <dgm:spPr/>
      <dgm:t>
        <a:bodyPr/>
        <a:lstStyle/>
        <a:p>
          <a:endParaRPr lang="en-US" sz="1600"/>
        </a:p>
      </dgm:t>
    </dgm:pt>
    <dgm:pt modelId="{025D4981-7667-4D57-AD0D-DE750012A8F0}" type="sibTrans" cxnId="{2BE2F265-FE72-451D-B9DE-9E7FDF6E275E}">
      <dgm:prSet/>
      <dgm:spPr/>
      <dgm:t>
        <a:bodyPr/>
        <a:lstStyle/>
        <a:p>
          <a:endParaRPr lang="en-US" sz="1600"/>
        </a:p>
      </dgm:t>
    </dgm:pt>
    <dgm:pt modelId="{B6F3FDA7-D9DF-4DEA-8569-8CDD75F186F0}">
      <dgm:prSet custT="1"/>
      <dgm:spPr/>
      <dgm:t>
        <a:bodyPr/>
        <a:lstStyle/>
        <a:p>
          <a:r>
            <a:rPr lang="en-US" sz="1800"/>
            <a:t>CSS CHEATSHEET</a:t>
          </a:r>
        </a:p>
      </dgm:t>
    </dgm:pt>
    <dgm:pt modelId="{A4794455-B599-4B41-B418-71842C001BB6}" type="parTrans" cxnId="{8E83DFAE-2131-45E8-9038-B36BB10FECFF}">
      <dgm:prSet/>
      <dgm:spPr/>
      <dgm:t>
        <a:bodyPr/>
        <a:lstStyle/>
        <a:p>
          <a:endParaRPr lang="en-US" sz="1600"/>
        </a:p>
      </dgm:t>
    </dgm:pt>
    <dgm:pt modelId="{1787884A-1B08-4DCB-B262-7A6CD3323B0D}" type="sibTrans" cxnId="{8E83DFAE-2131-45E8-9038-B36BB10FECFF}">
      <dgm:prSet/>
      <dgm:spPr/>
      <dgm:t>
        <a:bodyPr/>
        <a:lstStyle/>
        <a:p>
          <a:endParaRPr lang="en-US" sz="1600"/>
        </a:p>
      </dgm:t>
    </dgm:pt>
    <dgm:pt modelId="{200E2BCE-198B-4305-84FD-61D57EFD753B}">
      <dgm:prSet custT="1"/>
      <dgm:spPr/>
      <dgm:t>
        <a:bodyPr/>
        <a:lstStyle/>
        <a:p>
          <a:r>
            <a:rPr lang="en-US" sz="1800">
              <a:hlinkClick xmlns:r="http://schemas.openxmlformats.org/officeDocument/2006/relationships" r:id="rId2"/>
            </a:rPr>
            <a:t>https://web.stanford.edu/group/csp/cs21/csscheatsheet.pdf</a:t>
          </a:r>
          <a:endParaRPr lang="en-US" sz="1800"/>
        </a:p>
      </dgm:t>
    </dgm:pt>
    <dgm:pt modelId="{8B47F95A-CFC1-4F15-9FF4-10CAD2F6D35E}" type="parTrans" cxnId="{B7AAD82D-5D87-47BF-AC19-AAEE231E027A}">
      <dgm:prSet/>
      <dgm:spPr/>
      <dgm:t>
        <a:bodyPr/>
        <a:lstStyle/>
        <a:p>
          <a:endParaRPr lang="en-US" sz="1600"/>
        </a:p>
      </dgm:t>
    </dgm:pt>
    <dgm:pt modelId="{A11819C7-3E75-4157-B254-92F7D9101EA9}" type="sibTrans" cxnId="{B7AAD82D-5D87-47BF-AC19-AAEE231E027A}">
      <dgm:prSet/>
      <dgm:spPr/>
      <dgm:t>
        <a:bodyPr/>
        <a:lstStyle/>
        <a:p>
          <a:endParaRPr lang="en-US" sz="1600"/>
        </a:p>
      </dgm:t>
    </dgm:pt>
    <dgm:pt modelId="{7C9AEA05-903E-4A53-AB87-9E80D4168A1A}">
      <dgm:prSet custT="1"/>
      <dgm:spPr/>
      <dgm:t>
        <a:bodyPr/>
        <a:lstStyle/>
        <a:p>
          <a:r>
            <a:rPr lang="en-US" sz="1800" dirty="0"/>
            <a:t>CSS COLORS:</a:t>
          </a:r>
        </a:p>
      </dgm:t>
    </dgm:pt>
    <dgm:pt modelId="{559D75BA-5775-4F10-A7D7-07519ED08425}" type="parTrans" cxnId="{C4BDB9E7-3A97-4D7B-9D53-D6A277DF295B}">
      <dgm:prSet/>
      <dgm:spPr/>
      <dgm:t>
        <a:bodyPr/>
        <a:lstStyle/>
        <a:p>
          <a:endParaRPr lang="en-US" sz="1600"/>
        </a:p>
      </dgm:t>
    </dgm:pt>
    <dgm:pt modelId="{D8F8EF2A-88B8-4B8E-8647-380BF9D6AC1C}" type="sibTrans" cxnId="{C4BDB9E7-3A97-4D7B-9D53-D6A277DF295B}">
      <dgm:prSet/>
      <dgm:spPr/>
      <dgm:t>
        <a:bodyPr/>
        <a:lstStyle/>
        <a:p>
          <a:endParaRPr lang="en-US" sz="1600"/>
        </a:p>
      </dgm:t>
    </dgm:pt>
    <dgm:pt modelId="{F6474558-F9C8-4E1C-A27A-1B630473FCCF}">
      <dgm:prSet custT="1"/>
      <dgm:spPr/>
      <dgm:t>
        <a:bodyPr/>
        <a:lstStyle/>
        <a:p>
          <a:r>
            <a:rPr lang="en-US" sz="1600" dirty="0">
              <a:hlinkClick xmlns:r="http://schemas.openxmlformats.org/officeDocument/2006/relationships" r:id="rId3"/>
            </a:rPr>
            <a:t>https://developer.mozilla.org/en-US/docs/Web/CSS/color_value</a:t>
          </a:r>
          <a:endParaRPr lang="en-US" sz="1600" dirty="0"/>
        </a:p>
      </dgm:t>
    </dgm:pt>
    <dgm:pt modelId="{AA0CDDD7-3FFA-4F4F-9C14-355B219C3DA1}" type="parTrans" cxnId="{0090E40A-5A90-4044-9658-9110C4E595F7}">
      <dgm:prSet/>
      <dgm:spPr/>
      <dgm:t>
        <a:bodyPr/>
        <a:lstStyle/>
        <a:p>
          <a:endParaRPr lang="en-US" sz="1600"/>
        </a:p>
      </dgm:t>
    </dgm:pt>
    <dgm:pt modelId="{77935DB3-E002-4EF0-8029-EE4F136D4044}" type="sibTrans" cxnId="{0090E40A-5A90-4044-9658-9110C4E595F7}">
      <dgm:prSet/>
      <dgm:spPr/>
      <dgm:t>
        <a:bodyPr/>
        <a:lstStyle/>
        <a:p>
          <a:endParaRPr lang="en-US" sz="1600"/>
        </a:p>
      </dgm:t>
    </dgm:pt>
    <dgm:pt modelId="{F8F747CB-38C7-4E48-B5B5-2F89AD93F4A4}">
      <dgm:prSet custT="1"/>
      <dgm:spPr/>
      <dgm:t>
        <a:bodyPr/>
        <a:lstStyle/>
        <a:p>
          <a:r>
            <a:rPr lang="en-US" sz="1800"/>
            <a:t>CSS BORDERS:</a:t>
          </a:r>
        </a:p>
      </dgm:t>
    </dgm:pt>
    <dgm:pt modelId="{EBA7554D-41FE-414B-A4E4-0759DC7CBACF}" type="parTrans" cxnId="{9DA24EDA-8A76-44A4-89C7-B41AA3CCF5B4}">
      <dgm:prSet/>
      <dgm:spPr/>
      <dgm:t>
        <a:bodyPr/>
        <a:lstStyle/>
        <a:p>
          <a:endParaRPr lang="en-US" sz="1600"/>
        </a:p>
      </dgm:t>
    </dgm:pt>
    <dgm:pt modelId="{BE7359F8-91FA-4414-BF49-4111BDEB29F9}" type="sibTrans" cxnId="{9DA24EDA-8A76-44A4-89C7-B41AA3CCF5B4}">
      <dgm:prSet/>
      <dgm:spPr/>
      <dgm:t>
        <a:bodyPr/>
        <a:lstStyle/>
        <a:p>
          <a:endParaRPr lang="en-US" sz="1600"/>
        </a:p>
      </dgm:t>
    </dgm:pt>
    <dgm:pt modelId="{DECA5CF8-365E-405C-81D2-381CDC894867}">
      <dgm:prSet custT="1"/>
      <dgm:spPr/>
      <dgm:t>
        <a:bodyPr/>
        <a:lstStyle/>
        <a:p>
          <a:r>
            <a:rPr lang="en-US" sz="1600" dirty="0">
              <a:hlinkClick xmlns:r="http://schemas.openxmlformats.org/officeDocument/2006/relationships" r:id="rId4"/>
            </a:rPr>
            <a:t>https://developer.mozilla.org/en-US/docs/Web/CSS/border-style</a:t>
          </a:r>
          <a:endParaRPr lang="en-US" sz="1600" dirty="0"/>
        </a:p>
      </dgm:t>
    </dgm:pt>
    <dgm:pt modelId="{3DA926B8-27A8-4883-9ED0-E4377D722F5B}" type="parTrans" cxnId="{150D6EA3-51A7-477C-8954-A4C446706967}">
      <dgm:prSet/>
      <dgm:spPr/>
      <dgm:t>
        <a:bodyPr/>
        <a:lstStyle/>
        <a:p>
          <a:endParaRPr lang="en-US" sz="1600"/>
        </a:p>
      </dgm:t>
    </dgm:pt>
    <dgm:pt modelId="{E8BC499A-3556-46F7-A01E-972113FCCF58}" type="sibTrans" cxnId="{150D6EA3-51A7-477C-8954-A4C446706967}">
      <dgm:prSet/>
      <dgm:spPr/>
      <dgm:t>
        <a:bodyPr/>
        <a:lstStyle/>
        <a:p>
          <a:endParaRPr lang="en-US" sz="1600"/>
        </a:p>
      </dgm:t>
    </dgm:pt>
    <dgm:pt modelId="{09C0AAED-3C63-475F-8D26-917F2AADF7B9}">
      <dgm:prSet custT="1"/>
      <dgm:spPr/>
      <dgm:t>
        <a:bodyPr/>
        <a:lstStyle/>
        <a:p>
          <a:r>
            <a:rPr lang="en-US" sz="1600" dirty="0">
              <a:hlinkClick xmlns:r="http://schemas.openxmlformats.org/officeDocument/2006/relationships" r:id="rId5"/>
            </a:rPr>
            <a:t>https://farbvelo.elastiq.ch</a:t>
          </a:r>
          <a:endParaRPr lang="en-US" sz="1600" dirty="0"/>
        </a:p>
      </dgm:t>
    </dgm:pt>
    <dgm:pt modelId="{32910087-292D-4EBB-A9E1-D6F154BDA6DB}" type="parTrans" cxnId="{9C10C9C7-4B0E-4901-9278-3EFC123C09B1}">
      <dgm:prSet/>
      <dgm:spPr/>
      <dgm:t>
        <a:bodyPr/>
        <a:lstStyle/>
        <a:p>
          <a:endParaRPr lang="en-US"/>
        </a:p>
      </dgm:t>
    </dgm:pt>
    <dgm:pt modelId="{C2A5B4E6-5BF9-45DF-9339-CEF5B1AE0E96}" type="sibTrans" cxnId="{9C10C9C7-4B0E-4901-9278-3EFC123C09B1}">
      <dgm:prSet/>
      <dgm:spPr/>
      <dgm:t>
        <a:bodyPr/>
        <a:lstStyle/>
        <a:p>
          <a:endParaRPr lang="en-US"/>
        </a:p>
      </dgm:t>
    </dgm:pt>
    <dgm:pt modelId="{66A2340C-F98E-4EB8-B0A1-1B56F7D59B1D}">
      <dgm:prSet custT="1"/>
      <dgm:spPr/>
      <dgm:t>
        <a:bodyPr/>
        <a:lstStyle/>
        <a:p>
          <a:r>
            <a:rPr lang="en-US" sz="1600" dirty="0">
              <a:hlinkClick xmlns:r="http://schemas.openxmlformats.org/officeDocument/2006/relationships" r:id="rId6"/>
            </a:rPr>
            <a:t>http://colinkeany.com/blend</a:t>
          </a:r>
          <a:endParaRPr lang="en-US" sz="1600" dirty="0"/>
        </a:p>
      </dgm:t>
    </dgm:pt>
    <dgm:pt modelId="{A26A8DAB-767D-4D3B-A91E-21B880E3F8D1}" type="parTrans" cxnId="{498344CF-9C03-40B3-BDC3-A71BBD06C5D9}">
      <dgm:prSet/>
      <dgm:spPr/>
      <dgm:t>
        <a:bodyPr/>
        <a:lstStyle/>
        <a:p>
          <a:endParaRPr lang="en-US"/>
        </a:p>
      </dgm:t>
    </dgm:pt>
    <dgm:pt modelId="{1E317F7A-F506-4C8B-953F-70F14BD8DFE2}" type="sibTrans" cxnId="{498344CF-9C03-40B3-BDC3-A71BBD06C5D9}">
      <dgm:prSet/>
      <dgm:spPr/>
      <dgm:t>
        <a:bodyPr/>
        <a:lstStyle/>
        <a:p>
          <a:endParaRPr lang="en-US"/>
        </a:p>
      </dgm:t>
    </dgm:pt>
    <dgm:pt modelId="{88F1A3DA-BE44-4C89-B86E-90E27AA47ED7}" type="pres">
      <dgm:prSet presAssocID="{B3EDAED6-84D0-4F8B-92A9-362775B6A5F0}" presName="linear" presStyleCnt="0">
        <dgm:presLayoutVars>
          <dgm:dir/>
          <dgm:animLvl val="lvl"/>
          <dgm:resizeHandles val="exact"/>
        </dgm:presLayoutVars>
      </dgm:prSet>
      <dgm:spPr/>
    </dgm:pt>
    <dgm:pt modelId="{838A982F-9193-480C-A59A-D1AF13D66A0E}" type="pres">
      <dgm:prSet presAssocID="{162F42CD-D1DF-4AA6-98F5-556A690CAE15}" presName="parentLin" presStyleCnt="0"/>
      <dgm:spPr/>
    </dgm:pt>
    <dgm:pt modelId="{92ACEF79-6A8C-456E-9EAF-351F4BD78836}" type="pres">
      <dgm:prSet presAssocID="{162F42CD-D1DF-4AA6-98F5-556A690CAE15}" presName="parentLeftMargin" presStyleLbl="node1" presStyleIdx="0" presStyleCnt="4"/>
      <dgm:spPr/>
    </dgm:pt>
    <dgm:pt modelId="{FFE2FC39-AFAC-4131-B84A-86FFAF982687}" type="pres">
      <dgm:prSet presAssocID="{162F42CD-D1DF-4AA6-98F5-556A690CAE15}" presName="parentText" presStyleLbl="node1" presStyleIdx="0" presStyleCnt="4" custScaleY="42319">
        <dgm:presLayoutVars>
          <dgm:chMax val="0"/>
          <dgm:bulletEnabled val="1"/>
        </dgm:presLayoutVars>
      </dgm:prSet>
      <dgm:spPr/>
    </dgm:pt>
    <dgm:pt modelId="{0D2723F7-C66D-45F5-BA2B-9701798C91A7}" type="pres">
      <dgm:prSet presAssocID="{162F42CD-D1DF-4AA6-98F5-556A690CAE15}" presName="negativeSpace" presStyleCnt="0"/>
      <dgm:spPr/>
    </dgm:pt>
    <dgm:pt modelId="{94DC7932-4A12-4273-A93C-059B71E149E9}" type="pres">
      <dgm:prSet presAssocID="{162F42CD-D1DF-4AA6-98F5-556A690CAE15}" presName="childText" presStyleLbl="conFgAcc1" presStyleIdx="0" presStyleCnt="4">
        <dgm:presLayoutVars>
          <dgm:bulletEnabled val="1"/>
        </dgm:presLayoutVars>
      </dgm:prSet>
      <dgm:spPr/>
    </dgm:pt>
    <dgm:pt modelId="{133733B3-13A3-4C6F-9732-852F72B641F6}" type="pres">
      <dgm:prSet presAssocID="{6B278540-9BC7-4AE8-8BD5-BAE28B6093E9}" presName="spaceBetweenRectangles" presStyleCnt="0"/>
      <dgm:spPr/>
    </dgm:pt>
    <dgm:pt modelId="{85A57029-C586-47DC-A95A-A493774472C5}" type="pres">
      <dgm:prSet presAssocID="{B6F3FDA7-D9DF-4DEA-8569-8CDD75F186F0}" presName="parentLin" presStyleCnt="0"/>
      <dgm:spPr/>
    </dgm:pt>
    <dgm:pt modelId="{F23F53A6-BABB-461E-90AC-4627A2DB0D96}" type="pres">
      <dgm:prSet presAssocID="{B6F3FDA7-D9DF-4DEA-8569-8CDD75F186F0}" presName="parentLeftMargin" presStyleLbl="node1" presStyleIdx="0" presStyleCnt="4"/>
      <dgm:spPr/>
    </dgm:pt>
    <dgm:pt modelId="{67328354-8C04-4D50-8F4E-6520FCD63EFC}" type="pres">
      <dgm:prSet presAssocID="{B6F3FDA7-D9DF-4DEA-8569-8CDD75F186F0}" presName="parentText" presStyleLbl="node1" presStyleIdx="1" presStyleCnt="4" custScaleY="42319">
        <dgm:presLayoutVars>
          <dgm:chMax val="0"/>
          <dgm:bulletEnabled val="1"/>
        </dgm:presLayoutVars>
      </dgm:prSet>
      <dgm:spPr/>
    </dgm:pt>
    <dgm:pt modelId="{2962AE66-8F39-4184-8D5F-9F9198596034}" type="pres">
      <dgm:prSet presAssocID="{B6F3FDA7-D9DF-4DEA-8569-8CDD75F186F0}" presName="negativeSpace" presStyleCnt="0"/>
      <dgm:spPr/>
    </dgm:pt>
    <dgm:pt modelId="{762761EC-D918-483C-B584-EC3F17BFD340}" type="pres">
      <dgm:prSet presAssocID="{B6F3FDA7-D9DF-4DEA-8569-8CDD75F186F0}" presName="childText" presStyleLbl="conFgAcc1" presStyleIdx="1" presStyleCnt="4">
        <dgm:presLayoutVars>
          <dgm:bulletEnabled val="1"/>
        </dgm:presLayoutVars>
      </dgm:prSet>
      <dgm:spPr/>
    </dgm:pt>
    <dgm:pt modelId="{7579B6FC-5D52-4E0D-BF14-2678353AB79F}" type="pres">
      <dgm:prSet presAssocID="{1787884A-1B08-4DCB-B262-7A6CD3323B0D}" presName="spaceBetweenRectangles" presStyleCnt="0"/>
      <dgm:spPr/>
    </dgm:pt>
    <dgm:pt modelId="{482BEF68-815A-4F7A-9600-058683AE15A4}" type="pres">
      <dgm:prSet presAssocID="{7C9AEA05-903E-4A53-AB87-9E80D4168A1A}" presName="parentLin" presStyleCnt="0"/>
      <dgm:spPr/>
    </dgm:pt>
    <dgm:pt modelId="{E5667703-365F-4C27-A3B7-46672ED1D78E}" type="pres">
      <dgm:prSet presAssocID="{7C9AEA05-903E-4A53-AB87-9E80D4168A1A}" presName="parentLeftMargin" presStyleLbl="node1" presStyleIdx="1" presStyleCnt="4"/>
      <dgm:spPr/>
    </dgm:pt>
    <dgm:pt modelId="{D06A8E10-DC8C-4BB0-A6AF-511C07BFF4F4}" type="pres">
      <dgm:prSet presAssocID="{7C9AEA05-903E-4A53-AB87-9E80D4168A1A}" presName="parentText" presStyleLbl="node1" presStyleIdx="2" presStyleCnt="4" custScaleY="42319">
        <dgm:presLayoutVars>
          <dgm:chMax val="0"/>
          <dgm:bulletEnabled val="1"/>
        </dgm:presLayoutVars>
      </dgm:prSet>
      <dgm:spPr/>
    </dgm:pt>
    <dgm:pt modelId="{47F687FA-638F-4B1A-ABAF-631D1E9A71EE}" type="pres">
      <dgm:prSet presAssocID="{7C9AEA05-903E-4A53-AB87-9E80D4168A1A}" presName="negativeSpace" presStyleCnt="0"/>
      <dgm:spPr/>
    </dgm:pt>
    <dgm:pt modelId="{11F43E2B-7AB0-40A7-8F5E-6C619F198028}" type="pres">
      <dgm:prSet presAssocID="{7C9AEA05-903E-4A53-AB87-9E80D4168A1A}" presName="childText" presStyleLbl="conFgAcc1" presStyleIdx="2" presStyleCnt="4">
        <dgm:presLayoutVars>
          <dgm:bulletEnabled val="1"/>
        </dgm:presLayoutVars>
      </dgm:prSet>
      <dgm:spPr/>
    </dgm:pt>
    <dgm:pt modelId="{A579CD85-8A93-4751-BFF2-A7E03E7118BC}" type="pres">
      <dgm:prSet presAssocID="{D8F8EF2A-88B8-4B8E-8647-380BF9D6AC1C}" presName="spaceBetweenRectangles" presStyleCnt="0"/>
      <dgm:spPr/>
    </dgm:pt>
    <dgm:pt modelId="{D55E49B8-D945-456A-A7DD-6D0EA92C83BC}" type="pres">
      <dgm:prSet presAssocID="{F8F747CB-38C7-4E48-B5B5-2F89AD93F4A4}" presName="parentLin" presStyleCnt="0"/>
      <dgm:spPr/>
    </dgm:pt>
    <dgm:pt modelId="{8597D73A-C702-44C4-8F7F-C1BA80DB662B}" type="pres">
      <dgm:prSet presAssocID="{F8F747CB-38C7-4E48-B5B5-2F89AD93F4A4}" presName="parentLeftMargin" presStyleLbl="node1" presStyleIdx="2" presStyleCnt="4"/>
      <dgm:spPr/>
    </dgm:pt>
    <dgm:pt modelId="{3495FFDD-14F2-4500-9F01-3EEED05BCB5B}" type="pres">
      <dgm:prSet presAssocID="{F8F747CB-38C7-4E48-B5B5-2F89AD93F4A4}" presName="parentText" presStyleLbl="node1" presStyleIdx="3" presStyleCnt="4" custScaleY="42319">
        <dgm:presLayoutVars>
          <dgm:chMax val="0"/>
          <dgm:bulletEnabled val="1"/>
        </dgm:presLayoutVars>
      </dgm:prSet>
      <dgm:spPr/>
    </dgm:pt>
    <dgm:pt modelId="{A69EDB57-C512-4D58-9405-DD1D41E0BA45}" type="pres">
      <dgm:prSet presAssocID="{F8F747CB-38C7-4E48-B5B5-2F89AD93F4A4}" presName="negativeSpace" presStyleCnt="0"/>
      <dgm:spPr/>
    </dgm:pt>
    <dgm:pt modelId="{8064193F-A850-4AC4-95ED-EE48DDDF8ABC}" type="pres">
      <dgm:prSet presAssocID="{F8F747CB-38C7-4E48-B5B5-2F89AD93F4A4}" presName="childText" presStyleLbl="conFgAcc1" presStyleIdx="3" presStyleCnt="4">
        <dgm:presLayoutVars>
          <dgm:bulletEnabled val="1"/>
        </dgm:presLayoutVars>
      </dgm:prSet>
      <dgm:spPr/>
    </dgm:pt>
  </dgm:ptLst>
  <dgm:cxnLst>
    <dgm:cxn modelId="{0090E40A-5A90-4044-9658-9110C4E595F7}" srcId="{7C9AEA05-903E-4A53-AB87-9E80D4168A1A}" destId="{F6474558-F9C8-4E1C-A27A-1B630473FCCF}" srcOrd="0" destOrd="0" parTransId="{AA0CDDD7-3FFA-4F4F-9C14-355B219C3DA1}" sibTransId="{77935DB3-E002-4EF0-8029-EE4F136D4044}"/>
    <dgm:cxn modelId="{B7AAD82D-5D87-47BF-AC19-AAEE231E027A}" srcId="{B6F3FDA7-D9DF-4DEA-8569-8CDD75F186F0}" destId="{200E2BCE-198B-4305-84FD-61D57EFD753B}" srcOrd="0" destOrd="0" parTransId="{8B47F95A-CFC1-4F15-9FF4-10CAD2F6D35E}" sibTransId="{A11819C7-3E75-4157-B254-92F7D9101EA9}"/>
    <dgm:cxn modelId="{72BD7F32-FC50-4AA0-A548-79835F903F6C}" type="presOf" srcId="{2F59E1D9-93E0-40DB-96BA-5D7D282A2771}" destId="{94DC7932-4A12-4273-A93C-059B71E149E9}" srcOrd="0" destOrd="0" presId="urn:microsoft.com/office/officeart/2005/8/layout/list1"/>
    <dgm:cxn modelId="{08343E41-EF18-4D01-AC26-0DF4C7E9F436}" type="presOf" srcId="{B3EDAED6-84D0-4F8B-92A9-362775B6A5F0}" destId="{88F1A3DA-BE44-4C89-B86E-90E27AA47ED7}" srcOrd="0" destOrd="0" presId="urn:microsoft.com/office/officeart/2005/8/layout/list1"/>
    <dgm:cxn modelId="{2BE2F265-FE72-451D-B9DE-9E7FDF6E275E}" srcId="{162F42CD-D1DF-4AA6-98F5-556A690CAE15}" destId="{2F59E1D9-93E0-40DB-96BA-5D7D282A2771}" srcOrd="0" destOrd="0" parTransId="{E0D1EAAA-CDF9-407C-9DB0-FBAE42F6F32D}" sibTransId="{025D4981-7667-4D57-AD0D-DE750012A8F0}"/>
    <dgm:cxn modelId="{E740B266-24B0-4102-92DB-5D6D7FCDC593}" type="presOf" srcId="{7C9AEA05-903E-4A53-AB87-9E80D4168A1A}" destId="{D06A8E10-DC8C-4BB0-A6AF-511C07BFF4F4}" srcOrd="1" destOrd="0" presId="urn:microsoft.com/office/officeart/2005/8/layout/list1"/>
    <dgm:cxn modelId="{1B5F066B-C3F4-4117-B83A-CD39C820FF5C}" type="presOf" srcId="{B6F3FDA7-D9DF-4DEA-8569-8CDD75F186F0}" destId="{F23F53A6-BABB-461E-90AC-4627A2DB0D96}" srcOrd="0" destOrd="0" presId="urn:microsoft.com/office/officeart/2005/8/layout/list1"/>
    <dgm:cxn modelId="{A26AD174-092A-415E-920D-FA617544F39F}" type="presOf" srcId="{F8F747CB-38C7-4E48-B5B5-2F89AD93F4A4}" destId="{3495FFDD-14F2-4500-9F01-3EEED05BCB5B}" srcOrd="1" destOrd="0" presId="urn:microsoft.com/office/officeart/2005/8/layout/list1"/>
    <dgm:cxn modelId="{8BCCFBA0-0B91-4487-954D-6358CA1D503C}" srcId="{B3EDAED6-84D0-4F8B-92A9-362775B6A5F0}" destId="{162F42CD-D1DF-4AA6-98F5-556A690CAE15}" srcOrd="0" destOrd="0" parTransId="{74496B0D-828A-4EAA-AA96-0B92A97C210A}" sibTransId="{6B278540-9BC7-4AE8-8BD5-BAE28B6093E9}"/>
    <dgm:cxn modelId="{150D6EA3-51A7-477C-8954-A4C446706967}" srcId="{F8F747CB-38C7-4E48-B5B5-2F89AD93F4A4}" destId="{DECA5CF8-365E-405C-81D2-381CDC894867}" srcOrd="0" destOrd="0" parTransId="{3DA926B8-27A8-4883-9ED0-E4377D722F5B}" sibTransId="{E8BC499A-3556-46F7-A01E-972113FCCF58}"/>
    <dgm:cxn modelId="{8E83DFAE-2131-45E8-9038-B36BB10FECFF}" srcId="{B3EDAED6-84D0-4F8B-92A9-362775B6A5F0}" destId="{B6F3FDA7-D9DF-4DEA-8569-8CDD75F186F0}" srcOrd="1" destOrd="0" parTransId="{A4794455-B599-4B41-B418-71842C001BB6}" sibTransId="{1787884A-1B08-4DCB-B262-7A6CD3323B0D}"/>
    <dgm:cxn modelId="{012D28B5-C46B-4F73-B0C7-8C1C5E70FA5B}" type="presOf" srcId="{200E2BCE-198B-4305-84FD-61D57EFD753B}" destId="{762761EC-D918-483C-B584-EC3F17BFD340}" srcOrd="0" destOrd="0" presId="urn:microsoft.com/office/officeart/2005/8/layout/list1"/>
    <dgm:cxn modelId="{0EDE19C5-0A82-455E-93D7-43FB941A58C4}" type="presOf" srcId="{162F42CD-D1DF-4AA6-98F5-556A690CAE15}" destId="{FFE2FC39-AFAC-4131-B84A-86FFAF982687}" srcOrd="1" destOrd="0" presId="urn:microsoft.com/office/officeart/2005/8/layout/list1"/>
    <dgm:cxn modelId="{9C10C9C7-4B0E-4901-9278-3EFC123C09B1}" srcId="{7C9AEA05-903E-4A53-AB87-9E80D4168A1A}" destId="{09C0AAED-3C63-475F-8D26-917F2AADF7B9}" srcOrd="1" destOrd="0" parTransId="{32910087-292D-4EBB-A9E1-D6F154BDA6DB}" sibTransId="{C2A5B4E6-5BF9-45DF-9339-CEF5B1AE0E96}"/>
    <dgm:cxn modelId="{2CCEF6CE-5C30-4B29-BE1D-F755DBA6D670}" type="presOf" srcId="{DECA5CF8-365E-405C-81D2-381CDC894867}" destId="{8064193F-A850-4AC4-95ED-EE48DDDF8ABC}" srcOrd="0" destOrd="0" presId="urn:microsoft.com/office/officeart/2005/8/layout/list1"/>
    <dgm:cxn modelId="{35A1FACE-00EE-4C94-86F1-6F808A4C5253}" type="presOf" srcId="{162F42CD-D1DF-4AA6-98F5-556A690CAE15}" destId="{92ACEF79-6A8C-456E-9EAF-351F4BD78836}" srcOrd="0" destOrd="0" presId="urn:microsoft.com/office/officeart/2005/8/layout/list1"/>
    <dgm:cxn modelId="{498344CF-9C03-40B3-BDC3-A71BBD06C5D9}" srcId="{7C9AEA05-903E-4A53-AB87-9E80D4168A1A}" destId="{66A2340C-F98E-4EB8-B0A1-1B56F7D59B1D}" srcOrd="2" destOrd="0" parTransId="{A26A8DAB-767D-4D3B-A91E-21B880E3F8D1}" sibTransId="{1E317F7A-F506-4C8B-953F-70F14BD8DFE2}"/>
    <dgm:cxn modelId="{6601A5D2-4569-4747-AF18-5B5E85E510CD}" type="presOf" srcId="{66A2340C-F98E-4EB8-B0A1-1B56F7D59B1D}" destId="{11F43E2B-7AB0-40A7-8F5E-6C619F198028}" srcOrd="0" destOrd="2" presId="urn:microsoft.com/office/officeart/2005/8/layout/list1"/>
    <dgm:cxn modelId="{9DA24EDA-8A76-44A4-89C7-B41AA3CCF5B4}" srcId="{B3EDAED6-84D0-4F8B-92A9-362775B6A5F0}" destId="{F8F747CB-38C7-4E48-B5B5-2F89AD93F4A4}" srcOrd="3" destOrd="0" parTransId="{EBA7554D-41FE-414B-A4E4-0759DC7CBACF}" sibTransId="{BE7359F8-91FA-4414-BF49-4111BDEB29F9}"/>
    <dgm:cxn modelId="{A59ED7E2-62AD-49E0-AB9E-2BB3DD44FE18}" type="presOf" srcId="{7C9AEA05-903E-4A53-AB87-9E80D4168A1A}" destId="{E5667703-365F-4C27-A3B7-46672ED1D78E}" srcOrd="0" destOrd="0" presId="urn:microsoft.com/office/officeart/2005/8/layout/list1"/>
    <dgm:cxn modelId="{C4BDB9E7-3A97-4D7B-9D53-D6A277DF295B}" srcId="{B3EDAED6-84D0-4F8B-92A9-362775B6A5F0}" destId="{7C9AEA05-903E-4A53-AB87-9E80D4168A1A}" srcOrd="2" destOrd="0" parTransId="{559D75BA-5775-4F10-A7D7-07519ED08425}" sibTransId="{D8F8EF2A-88B8-4B8E-8647-380BF9D6AC1C}"/>
    <dgm:cxn modelId="{896473EA-7FB4-40C6-9A29-CCCAA82E543C}" type="presOf" srcId="{B6F3FDA7-D9DF-4DEA-8569-8CDD75F186F0}" destId="{67328354-8C04-4D50-8F4E-6520FCD63EFC}" srcOrd="1" destOrd="0" presId="urn:microsoft.com/office/officeart/2005/8/layout/list1"/>
    <dgm:cxn modelId="{B32A3FF3-EAC9-4674-BCF0-7BAC948F3C26}" type="presOf" srcId="{09C0AAED-3C63-475F-8D26-917F2AADF7B9}" destId="{11F43E2B-7AB0-40A7-8F5E-6C619F198028}" srcOrd="0" destOrd="1" presId="urn:microsoft.com/office/officeart/2005/8/layout/list1"/>
    <dgm:cxn modelId="{0EB24EF6-77F1-4FA0-81BD-5BF61029548F}" type="presOf" srcId="{F6474558-F9C8-4E1C-A27A-1B630473FCCF}" destId="{11F43E2B-7AB0-40A7-8F5E-6C619F198028}" srcOrd="0" destOrd="0" presId="urn:microsoft.com/office/officeart/2005/8/layout/list1"/>
    <dgm:cxn modelId="{92AEE1F9-222D-47F1-8464-BE1F900A69F1}" type="presOf" srcId="{F8F747CB-38C7-4E48-B5B5-2F89AD93F4A4}" destId="{8597D73A-C702-44C4-8F7F-C1BA80DB662B}" srcOrd="0" destOrd="0" presId="urn:microsoft.com/office/officeart/2005/8/layout/list1"/>
    <dgm:cxn modelId="{2CEF918C-4B72-4F69-8759-DA7C0CE1D741}" type="presParOf" srcId="{88F1A3DA-BE44-4C89-B86E-90E27AA47ED7}" destId="{838A982F-9193-480C-A59A-D1AF13D66A0E}" srcOrd="0" destOrd="0" presId="urn:microsoft.com/office/officeart/2005/8/layout/list1"/>
    <dgm:cxn modelId="{30867710-2695-447E-9D81-6EC09B2BB866}" type="presParOf" srcId="{838A982F-9193-480C-A59A-D1AF13D66A0E}" destId="{92ACEF79-6A8C-456E-9EAF-351F4BD78836}" srcOrd="0" destOrd="0" presId="urn:microsoft.com/office/officeart/2005/8/layout/list1"/>
    <dgm:cxn modelId="{07EA7C1A-C019-4972-A04C-FFEBEFD2C00F}" type="presParOf" srcId="{838A982F-9193-480C-A59A-D1AF13D66A0E}" destId="{FFE2FC39-AFAC-4131-B84A-86FFAF982687}" srcOrd="1" destOrd="0" presId="urn:microsoft.com/office/officeart/2005/8/layout/list1"/>
    <dgm:cxn modelId="{EB6C6EE0-CCC3-43AF-B57D-A51050BF06FC}" type="presParOf" srcId="{88F1A3DA-BE44-4C89-B86E-90E27AA47ED7}" destId="{0D2723F7-C66D-45F5-BA2B-9701798C91A7}" srcOrd="1" destOrd="0" presId="urn:microsoft.com/office/officeart/2005/8/layout/list1"/>
    <dgm:cxn modelId="{FED882CB-5A3E-44E6-8986-F3C4798C803F}" type="presParOf" srcId="{88F1A3DA-BE44-4C89-B86E-90E27AA47ED7}" destId="{94DC7932-4A12-4273-A93C-059B71E149E9}" srcOrd="2" destOrd="0" presId="urn:microsoft.com/office/officeart/2005/8/layout/list1"/>
    <dgm:cxn modelId="{3AA77E8D-F376-49BC-95B1-0D576E42466E}" type="presParOf" srcId="{88F1A3DA-BE44-4C89-B86E-90E27AA47ED7}" destId="{133733B3-13A3-4C6F-9732-852F72B641F6}" srcOrd="3" destOrd="0" presId="urn:microsoft.com/office/officeart/2005/8/layout/list1"/>
    <dgm:cxn modelId="{5F7FA22C-370A-41B6-B08E-7619B211319F}" type="presParOf" srcId="{88F1A3DA-BE44-4C89-B86E-90E27AA47ED7}" destId="{85A57029-C586-47DC-A95A-A493774472C5}" srcOrd="4" destOrd="0" presId="urn:microsoft.com/office/officeart/2005/8/layout/list1"/>
    <dgm:cxn modelId="{A9067539-62A6-405F-8CDA-5EF24CAFD005}" type="presParOf" srcId="{85A57029-C586-47DC-A95A-A493774472C5}" destId="{F23F53A6-BABB-461E-90AC-4627A2DB0D96}" srcOrd="0" destOrd="0" presId="urn:microsoft.com/office/officeart/2005/8/layout/list1"/>
    <dgm:cxn modelId="{C6E8202D-7524-492E-99D5-3187FBDDF246}" type="presParOf" srcId="{85A57029-C586-47DC-A95A-A493774472C5}" destId="{67328354-8C04-4D50-8F4E-6520FCD63EFC}" srcOrd="1" destOrd="0" presId="urn:microsoft.com/office/officeart/2005/8/layout/list1"/>
    <dgm:cxn modelId="{6F592D61-760C-4CC4-A569-A483EC88475D}" type="presParOf" srcId="{88F1A3DA-BE44-4C89-B86E-90E27AA47ED7}" destId="{2962AE66-8F39-4184-8D5F-9F9198596034}" srcOrd="5" destOrd="0" presId="urn:microsoft.com/office/officeart/2005/8/layout/list1"/>
    <dgm:cxn modelId="{575C3958-C315-4D7A-B8A0-BBF4E7B2745D}" type="presParOf" srcId="{88F1A3DA-BE44-4C89-B86E-90E27AA47ED7}" destId="{762761EC-D918-483C-B584-EC3F17BFD340}" srcOrd="6" destOrd="0" presId="urn:microsoft.com/office/officeart/2005/8/layout/list1"/>
    <dgm:cxn modelId="{9CA37A93-9F0B-4263-901F-6ED907A64F94}" type="presParOf" srcId="{88F1A3DA-BE44-4C89-B86E-90E27AA47ED7}" destId="{7579B6FC-5D52-4E0D-BF14-2678353AB79F}" srcOrd="7" destOrd="0" presId="urn:microsoft.com/office/officeart/2005/8/layout/list1"/>
    <dgm:cxn modelId="{11482F09-3981-41FA-BA82-CECA9A1696DB}" type="presParOf" srcId="{88F1A3DA-BE44-4C89-B86E-90E27AA47ED7}" destId="{482BEF68-815A-4F7A-9600-058683AE15A4}" srcOrd="8" destOrd="0" presId="urn:microsoft.com/office/officeart/2005/8/layout/list1"/>
    <dgm:cxn modelId="{3FBFCA04-95A9-4C47-A6FC-18F9992671F4}" type="presParOf" srcId="{482BEF68-815A-4F7A-9600-058683AE15A4}" destId="{E5667703-365F-4C27-A3B7-46672ED1D78E}" srcOrd="0" destOrd="0" presId="urn:microsoft.com/office/officeart/2005/8/layout/list1"/>
    <dgm:cxn modelId="{0BEFCB0C-9540-448D-A2DB-E3718A66704B}" type="presParOf" srcId="{482BEF68-815A-4F7A-9600-058683AE15A4}" destId="{D06A8E10-DC8C-4BB0-A6AF-511C07BFF4F4}" srcOrd="1" destOrd="0" presId="urn:microsoft.com/office/officeart/2005/8/layout/list1"/>
    <dgm:cxn modelId="{7D76FF60-087B-4982-A1B8-702497B9D64A}" type="presParOf" srcId="{88F1A3DA-BE44-4C89-B86E-90E27AA47ED7}" destId="{47F687FA-638F-4B1A-ABAF-631D1E9A71EE}" srcOrd="9" destOrd="0" presId="urn:microsoft.com/office/officeart/2005/8/layout/list1"/>
    <dgm:cxn modelId="{76A1BBC5-9DF5-430A-8746-3F9BF02F934C}" type="presParOf" srcId="{88F1A3DA-BE44-4C89-B86E-90E27AA47ED7}" destId="{11F43E2B-7AB0-40A7-8F5E-6C619F198028}" srcOrd="10" destOrd="0" presId="urn:microsoft.com/office/officeart/2005/8/layout/list1"/>
    <dgm:cxn modelId="{02C4DBBD-AB3F-4B4B-B5EB-5F079343D251}" type="presParOf" srcId="{88F1A3DA-BE44-4C89-B86E-90E27AA47ED7}" destId="{A579CD85-8A93-4751-BFF2-A7E03E7118BC}" srcOrd="11" destOrd="0" presId="urn:microsoft.com/office/officeart/2005/8/layout/list1"/>
    <dgm:cxn modelId="{34F89E01-8D94-4753-A91A-0258728C6C81}" type="presParOf" srcId="{88F1A3DA-BE44-4C89-B86E-90E27AA47ED7}" destId="{D55E49B8-D945-456A-A7DD-6D0EA92C83BC}" srcOrd="12" destOrd="0" presId="urn:microsoft.com/office/officeart/2005/8/layout/list1"/>
    <dgm:cxn modelId="{4A6B7464-19F1-42C4-95D8-8C74B5CE96BC}" type="presParOf" srcId="{D55E49B8-D945-456A-A7DD-6D0EA92C83BC}" destId="{8597D73A-C702-44C4-8F7F-C1BA80DB662B}" srcOrd="0" destOrd="0" presId="urn:microsoft.com/office/officeart/2005/8/layout/list1"/>
    <dgm:cxn modelId="{56A8D61B-F5A9-4CC0-8E61-973ABCA034B1}" type="presParOf" srcId="{D55E49B8-D945-456A-A7DD-6D0EA92C83BC}" destId="{3495FFDD-14F2-4500-9F01-3EEED05BCB5B}" srcOrd="1" destOrd="0" presId="urn:microsoft.com/office/officeart/2005/8/layout/list1"/>
    <dgm:cxn modelId="{84C1CF13-6B26-4641-BAB8-5CC4AB8C946E}" type="presParOf" srcId="{88F1A3DA-BE44-4C89-B86E-90E27AA47ED7}" destId="{A69EDB57-C512-4D58-9405-DD1D41E0BA45}" srcOrd="13" destOrd="0" presId="urn:microsoft.com/office/officeart/2005/8/layout/list1"/>
    <dgm:cxn modelId="{DE561DA4-7616-48DA-8E8C-D5FD8E5A0F10}" type="presParOf" srcId="{88F1A3DA-BE44-4C89-B86E-90E27AA47ED7}" destId="{8064193F-A850-4AC4-95ED-EE48DDDF8AB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C08713-314E-452E-B2CA-B220DF65EA95}"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82ECEB6B-1D42-4DBB-866E-3299B86FF74B}">
      <dgm:prSet custT="1"/>
      <dgm:spPr/>
      <dgm:t>
        <a:bodyPr/>
        <a:lstStyle/>
        <a:p>
          <a:pPr>
            <a:defRPr b="1"/>
          </a:pPr>
          <a:r>
            <a:rPr lang="en-US" sz="2400" dirty="0"/>
            <a:t>Inline elements fit in alongside other elements</a:t>
          </a:r>
        </a:p>
      </dgm:t>
    </dgm:pt>
    <dgm:pt modelId="{6602A614-959B-432B-B303-B58254862DF7}" type="parTrans" cxnId="{4239A2FF-A65A-4847-874B-320384F4597C}">
      <dgm:prSet/>
      <dgm:spPr/>
      <dgm:t>
        <a:bodyPr/>
        <a:lstStyle/>
        <a:p>
          <a:endParaRPr lang="en-US" sz="3200"/>
        </a:p>
      </dgm:t>
    </dgm:pt>
    <dgm:pt modelId="{C7D521C5-DC87-466D-8E9F-55E3964227BF}" type="sibTrans" cxnId="{4239A2FF-A65A-4847-874B-320384F4597C}">
      <dgm:prSet/>
      <dgm:spPr/>
      <dgm:t>
        <a:bodyPr/>
        <a:lstStyle/>
        <a:p>
          <a:endParaRPr lang="en-US"/>
        </a:p>
      </dgm:t>
    </dgm:pt>
    <dgm:pt modelId="{6D4AA40F-C761-4D88-B62F-D13ACDFC71E6}">
      <dgm:prSet/>
      <dgm:spPr/>
      <dgm:t>
        <a:bodyPr/>
        <a:lstStyle/>
        <a:p>
          <a:r>
            <a:rPr lang="en-US"/>
            <a:t>Any height &amp; width properties will be ignored.</a:t>
          </a:r>
        </a:p>
      </dgm:t>
    </dgm:pt>
    <dgm:pt modelId="{F63011DE-D391-48EC-88BD-E576E6D6A1EF}" type="parTrans" cxnId="{C23E516B-0F43-4864-B361-DB3F2A5600BF}">
      <dgm:prSet/>
      <dgm:spPr/>
      <dgm:t>
        <a:bodyPr/>
        <a:lstStyle/>
        <a:p>
          <a:endParaRPr lang="en-US" sz="3200"/>
        </a:p>
      </dgm:t>
    </dgm:pt>
    <dgm:pt modelId="{8D7F7FFB-2372-4356-B01A-C7C4D1A017B0}" type="sibTrans" cxnId="{C23E516B-0F43-4864-B361-DB3F2A5600BF}">
      <dgm:prSet/>
      <dgm:spPr/>
      <dgm:t>
        <a:bodyPr/>
        <a:lstStyle/>
        <a:p>
          <a:endParaRPr lang="en-US"/>
        </a:p>
      </dgm:t>
    </dgm:pt>
    <dgm:pt modelId="{F5349324-7C09-466B-9F9F-A9408099EE7C}">
      <dgm:prSet/>
      <dgm:spPr/>
      <dgm:t>
        <a:bodyPr/>
        <a:lstStyle/>
        <a:p>
          <a:r>
            <a:rPr lang="en-US"/>
            <a:t>Margin &amp; padding push elements away horizontally but not vertically.</a:t>
          </a:r>
        </a:p>
      </dgm:t>
    </dgm:pt>
    <dgm:pt modelId="{199C1D1B-22D3-4C33-9E2D-7FA10CA15C50}" type="parTrans" cxnId="{B6E64C01-F647-4650-82DF-E689D5E12C8B}">
      <dgm:prSet/>
      <dgm:spPr/>
      <dgm:t>
        <a:bodyPr/>
        <a:lstStyle/>
        <a:p>
          <a:endParaRPr lang="en-US" sz="3200"/>
        </a:p>
      </dgm:t>
    </dgm:pt>
    <dgm:pt modelId="{37983758-6E9D-408B-9EED-B57D9CE632A4}" type="sibTrans" cxnId="{B6E64C01-F647-4650-82DF-E689D5E12C8B}">
      <dgm:prSet/>
      <dgm:spPr/>
      <dgm:t>
        <a:bodyPr/>
        <a:lstStyle/>
        <a:p>
          <a:endParaRPr lang="en-US"/>
        </a:p>
      </dgm:t>
    </dgm:pt>
    <dgm:pt modelId="{33BFDDC8-F651-4D01-BB86-7FE34A9AC157}">
      <dgm:prSet/>
      <dgm:spPr/>
      <dgm:t>
        <a:bodyPr/>
        <a:lstStyle/>
        <a:p>
          <a:pPr>
            <a:defRPr b="1"/>
          </a:pPr>
          <a:r>
            <a:rPr lang="en-US" dirty="0"/>
            <a:t>Block level elements take up a whole "block" of space. </a:t>
          </a:r>
        </a:p>
      </dgm:t>
    </dgm:pt>
    <dgm:pt modelId="{0125F52B-8458-4703-9C2F-1686A7C691CD}" type="parTrans" cxnId="{059DDDB3-C658-4648-BB6B-A650FB6F7EDF}">
      <dgm:prSet/>
      <dgm:spPr/>
      <dgm:t>
        <a:bodyPr/>
        <a:lstStyle/>
        <a:p>
          <a:endParaRPr lang="en-US" sz="3200"/>
        </a:p>
      </dgm:t>
    </dgm:pt>
    <dgm:pt modelId="{8F452C3B-76BF-4545-9B14-4235076ECE38}" type="sibTrans" cxnId="{059DDDB3-C658-4648-BB6B-A650FB6F7EDF}">
      <dgm:prSet/>
      <dgm:spPr/>
      <dgm:t>
        <a:bodyPr/>
        <a:lstStyle/>
        <a:p>
          <a:endParaRPr lang="en-US"/>
        </a:p>
      </dgm:t>
    </dgm:pt>
    <dgm:pt modelId="{AFDDEC28-DBF1-409E-BF83-AFB1EB50E3D9}">
      <dgm:prSet/>
      <dgm:spPr/>
      <dgm:t>
        <a:bodyPr/>
        <a:lstStyle/>
        <a:p>
          <a:r>
            <a:rPr lang="en-US"/>
            <a:t>Elements start on a new line, and they take up the whole width </a:t>
          </a:r>
        </a:p>
      </dgm:t>
    </dgm:pt>
    <dgm:pt modelId="{2BEBA73B-9593-4C7A-86F8-83A8EF20F0C7}" type="parTrans" cxnId="{3D6D03B5-CE9F-48F1-AC2C-B26C779BB446}">
      <dgm:prSet/>
      <dgm:spPr/>
      <dgm:t>
        <a:bodyPr/>
        <a:lstStyle/>
        <a:p>
          <a:endParaRPr lang="en-US" sz="3200"/>
        </a:p>
      </dgm:t>
    </dgm:pt>
    <dgm:pt modelId="{B88BA3F3-F658-423B-B457-F51E4B2B605D}" type="sibTrans" cxnId="{3D6D03B5-CE9F-48F1-AC2C-B26C779BB446}">
      <dgm:prSet/>
      <dgm:spPr/>
      <dgm:t>
        <a:bodyPr/>
        <a:lstStyle/>
        <a:p>
          <a:endParaRPr lang="en-US"/>
        </a:p>
      </dgm:t>
    </dgm:pt>
    <dgm:pt modelId="{23D0D55B-5CAB-4283-96E4-FC8ECD6DB99E}">
      <dgm:prSet/>
      <dgm:spPr/>
      <dgm:t>
        <a:bodyPr/>
        <a:lstStyle/>
        <a:p>
          <a:r>
            <a:rPr lang="en-US"/>
            <a:t>The width could be changed</a:t>
          </a:r>
        </a:p>
      </dgm:t>
    </dgm:pt>
    <dgm:pt modelId="{967FE96F-00B2-4B26-A1FF-09752142CFF6}" type="parTrans" cxnId="{BA31D73B-B08F-4951-90F5-6E85D09F92AB}">
      <dgm:prSet/>
      <dgm:spPr/>
      <dgm:t>
        <a:bodyPr/>
        <a:lstStyle/>
        <a:p>
          <a:endParaRPr lang="en-US" sz="3200"/>
        </a:p>
      </dgm:t>
    </dgm:pt>
    <dgm:pt modelId="{16BF4735-A16B-4992-94FE-84E42EDF066E}" type="sibTrans" cxnId="{BA31D73B-B08F-4951-90F5-6E85D09F92AB}">
      <dgm:prSet/>
      <dgm:spPr/>
      <dgm:t>
        <a:bodyPr/>
        <a:lstStyle/>
        <a:p>
          <a:endParaRPr lang="en-US"/>
        </a:p>
      </dgm:t>
    </dgm:pt>
    <dgm:pt modelId="{009B5175-FE18-48E9-A1FB-B828EDE3CEBD}" type="pres">
      <dgm:prSet presAssocID="{F6C08713-314E-452E-B2CA-B220DF65EA95}" presName="linear" presStyleCnt="0">
        <dgm:presLayoutVars>
          <dgm:dir/>
          <dgm:animLvl val="lvl"/>
          <dgm:resizeHandles val="exact"/>
        </dgm:presLayoutVars>
      </dgm:prSet>
      <dgm:spPr/>
    </dgm:pt>
    <dgm:pt modelId="{113BCC3A-0C18-42B6-9FFF-4E7AF5261C46}" type="pres">
      <dgm:prSet presAssocID="{82ECEB6B-1D42-4DBB-866E-3299B86FF74B}" presName="parentLin" presStyleCnt="0"/>
      <dgm:spPr/>
    </dgm:pt>
    <dgm:pt modelId="{047FC91D-9A03-4B68-BEE2-C72DBCDAC4C1}" type="pres">
      <dgm:prSet presAssocID="{82ECEB6B-1D42-4DBB-866E-3299B86FF74B}" presName="parentLeftMargin" presStyleLbl="node1" presStyleIdx="0" presStyleCnt="2"/>
      <dgm:spPr/>
    </dgm:pt>
    <dgm:pt modelId="{31D7C55E-3F39-4969-820F-825BB33E8E7A}" type="pres">
      <dgm:prSet presAssocID="{82ECEB6B-1D42-4DBB-866E-3299B86FF74B}" presName="parentText" presStyleLbl="node1" presStyleIdx="0" presStyleCnt="2">
        <dgm:presLayoutVars>
          <dgm:chMax val="0"/>
          <dgm:bulletEnabled val="1"/>
        </dgm:presLayoutVars>
      </dgm:prSet>
      <dgm:spPr/>
    </dgm:pt>
    <dgm:pt modelId="{19A1C92D-8E7B-4EFD-A674-30278FC30A77}" type="pres">
      <dgm:prSet presAssocID="{82ECEB6B-1D42-4DBB-866E-3299B86FF74B}" presName="negativeSpace" presStyleCnt="0"/>
      <dgm:spPr/>
    </dgm:pt>
    <dgm:pt modelId="{5B18FAB0-999C-481E-82C0-57EECD1D0C5D}" type="pres">
      <dgm:prSet presAssocID="{82ECEB6B-1D42-4DBB-866E-3299B86FF74B}" presName="childText" presStyleLbl="conFgAcc1" presStyleIdx="0" presStyleCnt="2">
        <dgm:presLayoutVars>
          <dgm:bulletEnabled val="1"/>
        </dgm:presLayoutVars>
      </dgm:prSet>
      <dgm:spPr/>
    </dgm:pt>
    <dgm:pt modelId="{A1B8C46C-D072-4E76-88DC-6E2A8DA8C7A6}" type="pres">
      <dgm:prSet presAssocID="{C7D521C5-DC87-466D-8E9F-55E3964227BF}" presName="spaceBetweenRectangles" presStyleCnt="0"/>
      <dgm:spPr/>
    </dgm:pt>
    <dgm:pt modelId="{97AA15D5-F58A-4F16-9CEF-CA0F1298D40A}" type="pres">
      <dgm:prSet presAssocID="{33BFDDC8-F651-4D01-BB86-7FE34A9AC157}" presName="parentLin" presStyleCnt="0"/>
      <dgm:spPr/>
    </dgm:pt>
    <dgm:pt modelId="{429CD33C-A196-4AD4-AEB2-005995B95BCD}" type="pres">
      <dgm:prSet presAssocID="{33BFDDC8-F651-4D01-BB86-7FE34A9AC157}" presName="parentLeftMargin" presStyleLbl="node1" presStyleIdx="0" presStyleCnt="2"/>
      <dgm:spPr/>
    </dgm:pt>
    <dgm:pt modelId="{9E8DF7DA-62B2-47C0-9404-AEA540F0AE75}" type="pres">
      <dgm:prSet presAssocID="{33BFDDC8-F651-4D01-BB86-7FE34A9AC157}" presName="parentText" presStyleLbl="node1" presStyleIdx="1" presStyleCnt="2" custLinFactNeighborY="44892">
        <dgm:presLayoutVars>
          <dgm:chMax val="0"/>
          <dgm:bulletEnabled val="1"/>
        </dgm:presLayoutVars>
      </dgm:prSet>
      <dgm:spPr/>
    </dgm:pt>
    <dgm:pt modelId="{7EF3A751-BDE2-4576-80EF-C5DDE9F61F0B}" type="pres">
      <dgm:prSet presAssocID="{33BFDDC8-F651-4D01-BB86-7FE34A9AC157}" presName="negativeSpace" presStyleCnt="0"/>
      <dgm:spPr/>
    </dgm:pt>
    <dgm:pt modelId="{2E0DC616-272D-41E1-A1EC-D3FC7725A6B7}" type="pres">
      <dgm:prSet presAssocID="{33BFDDC8-F651-4D01-BB86-7FE34A9AC157}" presName="childText" presStyleLbl="conFgAcc1" presStyleIdx="1" presStyleCnt="2" custLinFactNeighborY="89784">
        <dgm:presLayoutVars>
          <dgm:bulletEnabled val="1"/>
        </dgm:presLayoutVars>
      </dgm:prSet>
      <dgm:spPr/>
    </dgm:pt>
  </dgm:ptLst>
  <dgm:cxnLst>
    <dgm:cxn modelId="{B6E64C01-F647-4650-82DF-E689D5E12C8B}" srcId="{82ECEB6B-1D42-4DBB-866E-3299B86FF74B}" destId="{F5349324-7C09-466B-9F9F-A9408099EE7C}" srcOrd="1" destOrd="0" parTransId="{199C1D1B-22D3-4C33-9E2D-7FA10CA15C50}" sibTransId="{37983758-6E9D-408B-9EED-B57D9CE632A4}"/>
    <dgm:cxn modelId="{D163240A-C124-43C9-9FE5-07FD8445584C}" type="presOf" srcId="{F5349324-7C09-466B-9F9F-A9408099EE7C}" destId="{5B18FAB0-999C-481E-82C0-57EECD1D0C5D}" srcOrd="0" destOrd="1" presId="urn:microsoft.com/office/officeart/2005/8/layout/list1"/>
    <dgm:cxn modelId="{5FBAEE14-8329-49D3-8CA2-75ED36D2075F}" type="presOf" srcId="{33BFDDC8-F651-4D01-BB86-7FE34A9AC157}" destId="{429CD33C-A196-4AD4-AEB2-005995B95BCD}" srcOrd="0" destOrd="0" presId="urn:microsoft.com/office/officeart/2005/8/layout/list1"/>
    <dgm:cxn modelId="{BA31D73B-B08F-4951-90F5-6E85D09F92AB}" srcId="{33BFDDC8-F651-4D01-BB86-7FE34A9AC157}" destId="{23D0D55B-5CAB-4283-96E4-FC8ECD6DB99E}" srcOrd="1" destOrd="0" parTransId="{967FE96F-00B2-4B26-A1FF-09752142CFF6}" sibTransId="{16BF4735-A16B-4992-94FE-84E42EDF066E}"/>
    <dgm:cxn modelId="{A31EBF43-2558-4669-A51B-27DDE45735A6}" type="presOf" srcId="{F6C08713-314E-452E-B2CA-B220DF65EA95}" destId="{009B5175-FE18-48E9-A1FB-B828EDE3CEBD}" srcOrd="0" destOrd="0" presId="urn:microsoft.com/office/officeart/2005/8/layout/list1"/>
    <dgm:cxn modelId="{C23E516B-0F43-4864-B361-DB3F2A5600BF}" srcId="{82ECEB6B-1D42-4DBB-866E-3299B86FF74B}" destId="{6D4AA40F-C761-4D88-B62F-D13ACDFC71E6}" srcOrd="0" destOrd="0" parTransId="{F63011DE-D391-48EC-88BD-E576E6D6A1EF}" sibTransId="{8D7F7FFB-2372-4356-B01A-C7C4D1A017B0}"/>
    <dgm:cxn modelId="{2861AC6F-E8AE-4CD4-A725-0ED03A0EFF17}" type="presOf" srcId="{82ECEB6B-1D42-4DBB-866E-3299B86FF74B}" destId="{31D7C55E-3F39-4969-820F-825BB33E8E7A}" srcOrd="1" destOrd="0" presId="urn:microsoft.com/office/officeart/2005/8/layout/list1"/>
    <dgm:cxn modelId="{4C60F952-17DE-480D-A7DB-F18D5930AA31}" type="presOf" srcId="{82ECEB6B-1D42-4DBB-866E-3299B86FF74B}" destId="{047FC91D-9A03-4B68-BEE2-C72DBCDAC4C1}" srcOrd="0" destOrd="0" presId="urn:microsoft.com/office/officeart/2005/8/layout/list1"/>
    <dgm:cxn modelId="{D0793A85-C461-4B40-8152-997301AB2B9D}" type="presOf" srcId="{AFDDEC28-DBF1-409E-BF83-AFB1EB50E3D9}" destId="{2E0DC616-272D-41E1-A1EC-D3FC7725A6B7}" srcOrd="0" destOrd="0" presId="urn:microsoft.com/office/officeart/2005/8/layout/list1"/>
    <dgm:cxn modelId="{059DDDB3-C658-4648-BB6B-A650FB6F7EDF}" srcId="{F6C08713-314E-452E-B2CA-B220DF65EA95}" destId="{33BFDDC8-F651-4D01-BB86-7FE34A9AC157}" srcOrd="1" destOrd="0" parTransId="{0125F52B-8458-4703-9C2F-1686A7C691CD}" sibTransId="{8F452C3B-76BF-4545-9B14-4235076ECE38}"/>
    <dgm:cxn modelId="{3D6D03B5-CE9F-48F1-AC2C-B26C779BB446}" srcId="{33BFDDC8-F651-4D01-BB86-7FE34A9AC157}" destId="{AFDDEC28-DBF1-409E-BF83-AFB1EB50E3D9}" srcOrd="0" destOrd="0" parTransId="{2BEBA73B-9593-4C7A-86F8-83A8EF20F0C7}" sibTransId="{B88BA3F3-F658-423B-B457-F51E4B2B605D}"/>
    <dgm:cxn modelId="{DE58A3D1-E202-4C79-A03B-5E2EF897E1B1}" type="presOf" srcId="{33BFDDC8-F651-4D01-BB86-7FE34A9AC157}" destId="{9E8DF7DA-62B2-47C0-9404-AEA540F0AE75}" srcOrd="1" destOrd="0" presId="urn:microsoft.com/office/officeart/2005/8/layout/list1"/>
    <dgm:cxn modelId="{9E53A5E1-86AE-41CE-911A-79090FF58552}" type="presOf" srcId="{23D0D55B-5CAB-4283-96E4-FC8ECD6DB99E}" destId="{2E0DC616-272D-41E1-A1EC-D3FC7725A6B7}" srcOrd="0" destOrd="1" presId="urn:microsoft.com/office/officeart/2005/8/layout/list1"/>
    <dgm:cxn modelId="{03047BF5-448C-4DE9-A348-D023422939D4}" type="presOf" srcId="{6D4AA40F-C761-4D88-B62F-D13ACDFC71E6}" destId="{5B18FAB0-999C-481E-82C0-57EECD1D0C5D}" srcOrd="0" destOrd="0" presId="urn:microsoft.com/office/officeart/2005/8/layout/list1"/>
    <dgm:cxn modelId="{4239A2FF-A65A-4847-874B-320384F4597C}" srcId="{F6C08713-314E-452E-B2CA-B220DF65EA95}" destId="{82ECEB6B-1D42-4DBB-866E-3299B86FF74B}" srcOrd="0" destOrd="0" parTransId="{6602A614-959B-432B-B303-B58254862DF7}" sibTransId="{C7D521C5-DC87-466D-8E9F-55E3964227BF}"/>
    <dgm:cxn modelId="{6A90B8D2-0F38-4C5A-93A8-5B897DF38E87}" type="presParOf" srcId="{009B5175-FE18-48E9-A1FB-B828EDE3CEBD}" destId="{113BCC3A-0C18-42B6-9FFF-4E7AF5261C46}" srcOrd="0" destOrd="0" presId="urn:microsoft.com/office/officeart/2005/8/layout/list1"/>
    <dgm:cxn modelId="{F5F590D0-32A7-4775-9A57-A70396171D65}" type="presParOf" srcId="{113BCC3A-0C18-42B6-9FFF-4E7AF5261C46}" destId="{047FC91D-9A03-4B68-BEE2-C72DBCDAC4C1}" srcOrd="0" destOrd="0" presId="urn:microsoft.com/office/officeart/2005/8/layout/list1"/>
    <dgm:cxn modelId="{721996B1-7EC1-4CA5-9944-FB899EF9D243}" type="presParOf" srcId="{113BCC3A-0C18-42B6-9FFF-4E7AF5261C46}" destId="{31D7C55E-3F39-4969-820F-825BB33E8E7A}" srcOrd="1" destOrd="0" presId="urn:microsoft.com/office/officeart/2005/8/layout/list1"/>
    <dgm:cxn modelId="{4A973ABA-A534-415B-B18F-47D4B9262E55}" type="presParOf" srcId="{009B5175-FE18-48E9-A1FB-B828EDE3CEBD}" destId="{19A1C92D-8E7B-4EFD-A674-30278FC30A77}" srcOrd="1" destOrd="0" presId="urn:microsoft.com/office/officeart/2005/8/layout/list1"/>
    <dgm:cxn modelId="{F33F5E40-CFFC-4FC8-8AC8-F937E1A7759B}" type="presParOf" srcId="{009B5175-FE18-48E9-A1FB-B828EDE3CEBD}" destId="{5B18FAB0-999C-481E-82C0-57EECD1D0C5D}" srcOrd="2" destOrd="0" presId="urn:microsoft.com/office/officeart/2005/8/layout/list1"/>
    <dgm:cxn modelId="{A63D0A30-83C8-4517-A766-5B37DA07B0C3}" type="presParOf" srcId="{009B5175-FE18-48E9-A1FB-B828EDE3CEBD}" destId="{A1B8C46C-D072-4E76-88DC-6E2A8DA8C7A6}" srcOrd="3" destOrd="0" presId="urn:microsoft.com/office/officeart/2005/8/layout/list1"/>
    <dgm:cxn modelId="{D26B1224-ADBD-4607-B6BC-7C56C03A92DD}" type="presParOf" srcId="{009B5175-FE18-48E9-A1FB-B828EDE3CEBD}" destId="{97AA15D5-F58A-4F16-9CEF-CA0F1298D40A}" srcOrd="4" destOrd="0" presId="urn:microsoft.com/office/officeart/2005/8/layout/list1"/>
    <dgm:cxn modelId="{C8E62F61-F355-4E8C-AB44-1EC863F3C605}" type="presParOf" srcId="{97AA15D5-F58A-4F16-9CEF-CA0F1298D40A}" destId="{429CD33C-A196-4AD4-AEB2-005995B95BCD}" srcOrd="0" destOrd="0" presId="urn:microsoft.com/office/officeart/2005/8/layout/list1"/>
    <dgm:cxn modelId="{DA2CB7ED-67FE-484D-B9B5-E30F32C883CC}" type="presParOf" srcId="{97AA15D5-F58A-4F16-9CEF-CA0F1298D40A}" destId="{9E8DF7DA-62B2-47C0-9404-AEA540F0AE75}" srcOrd="1" destOrd="0" presId="urn:microsoft.com/office/officeart/2005/8/layout/list1"/>
    <dgm:cxn modelId="{FC5776C8-6D96-44D7-887E-8BA736BC3E7D}" type="presParOf" srcId="{009B5175-FE18-48E9-A1FB-B828EDE3CEBD}" destId="{7EF3A751-BDE2-4576-80EF-C5DDE9F61F0B}" srcOrd="5" destOrd="0" presId="urn:microsoft.com/office/officeart/2005/8/layout/list1"/>
    <dgm:cxn modelId="{7EB79FAD-BCE1-4D0A-AE69-F6E983D0A228}" type="presParOf" srcId="{009B5175-FE18-48E9-A1FB-B828EDE3CEBD}" destId="{2E0DC616-272D-41E1-A1EC-D3FC7725A6B7}"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F80DA35-8B5B-49EC-B0C9-C4D5A7E1CCD1}" type="doc">
      <dgm:prSet loTypeId="urn:microsoft.com/office/officeart/2018/5/layout/IconLeaf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3134E1B-7AA4-47C8-A923-C1DA51D532C0}">
      <dgm:prSet custT="1"/>
      <dgm:spPr/>
      <dgm:t>
        <a:bodyPr/>
        <a:lstStyle/>
        <a:p>
          <a:pPr>
            <a:defRPr cap="all"/>
          </a:pPr>
          <a:r>
            <a:rPr lang="en-US" sz="2200" dirty="0"/>
            <a:t>The element itself is formatted as an inline element, but you can apply height and width values</a:t>
          </a:r>
        </a:p>
      </dgm:t>
    </dgm:pt>
    <dgm:pt modelId="{4CEEEAF2-47D1-429E-A23F-33BE66AB7ACE}" type="parTrans" cxnId="{DAF0DB14-72EB-4145-AC1E-DBE4A71C76EB}">
      <dgm:prSet/>
      <dgm:spPr/>
      <dgm:t>
        <a:bodyPr/>
        <a:lstStyle/>
        <a:p>
          <a:endParaRPr lang="en-US" sz="2200"/>
        </a:p>
      </dgm:t>
    </dgm:pt>
    <dgm:pt modelId="{E709D77C-856F-4013-8996-75F61ED795C1}" type="sibTrans" cxnId="{DAF0DB14-72EB-4145-AC1E-DBE4A71C76EB}">
      <dgm:prSet/>
      <dgm:spPr/>
      <dgm:t>
        <a:bodyPr/>
        <a:lstStyle/>
        <a:p>
          <a:endParaRPr lang="en-US" sz="2200"/>
        </a:p>
      </dgm:t>
    </dgm:pt>
    <dgm:pt modelId="{79F00440-39FB-45C0-83F5-5E5A4C4F607A}">
      <dgm:prSet custT="1"/>
      <dgm:spPr/>
      <dgm:t>
        <a:bodyPr/>
        <a:lstStyle/>
        <a:p>
          <a:pPr>
            <a:defRPr cap="all"/>
          </a:pPr>
          <a:r>
            <a:rPr lang="en-US" sz="2200" dirty="0"/>
            <a:t> The element disappears (the element’s space is removed)</a:t>
          </a:r>
        </a:p>
      </dgm:t>
    </dgm:pt>
    <dgm:pt modelId="{E6CF21BB-571D-44B1-BA1E-701E7154B27B}" type="parTrans" cxnId="{22A89B3C-53C5-470C-9137-6AB1E85453CA}">
      <dgm:prSet/>
      <dgm:spPr/>
      <dgm:t>
        <a:bodyPr/>
        <a:lstStyle/>
        <a:p>
          <a:endParaRPr lang="en-US" sz="2200"/>
        </a:p>
      </dgm:t>
    </dgm:pt>
    <dgm:pt modelId="{C373EACB-C705-4277-8DC5-B787868D5429}" type="sibTrans" cxnId="{22A89B3C-53C5-470C-9137-6AB1E85453CA}">
      <dgm:prSet/>
      <dgm:spPr/>
      <dgm:t>
        <a:bodyPr/>
        <a:lstStyle/>
        <a:p>
          <a:endParaRPr lang="en-US" sz="2200"/>
        </a:p>
      </dgm:t>
    </dgm:pt>
    <dgm:pt modelId="{00A99561-7AF9-472E-BF90-D0B9DE709183}" type="pres">
      <dgm:prSet presAssocID="{CF80DA35-8B5B-49EC-B0C9-C4D5A7E1CCD1}" presName="root" presStyleCnt="0">
        <dgm:presLayoutVars>
          <dgm:dir/>
          <dgm:resizeHandles val="exact"/>
        </dgm:presLayoutVars>
      </dgm:prSet>
      <dgm:spPr/>
    </dgm:pt>
    <dgm:pt modelId="{E8B8EA75-E6B2-4428-8601-CECFA0192FDE}" type="pres">
      <dgm:prSet presAssocID="{63134E1B-7AA4-47C8-A923-C1DA51D532C0}" presName="compNode" presStyleCnt="0"/>
      <dgm:spPr/>
    </dgm:pt>
    <dgm:pt modelId="{49A094FB-1975-404E-880E-546034821E5B}" type="pres">
      <dgm:prSet presAssocID="{63134E1B-7AA4-47C8-A923-C1DA51D532C0}" presName="iconBgRect" presStyleLbl="bgShp" presStyleIdx="0" presStyleCnt="2" custLinFactNeighborX="-22892"/>
      <dgm:spPr>
        <a:prstGeom prst="round2DiagRect">
          <a:avLst>
            <a:gd name="adj1" fmla="val 29727"/>
            <a:gd name="adj2" fmla="val 0"/>
          </a:avLst>
        </a:prstGeom>
      </dgm:spPr>
    </dgm:pt>
    <dgm:pt modelId="{AC6D69BC-9286-49EF-82B0-59852844A828}" type="pres">
      <dgm:prSet presAssocID="{63134E1B-7AA4-47C8-A923-C1DA51D532C0}" presName="iconRect" presStyleLbl="node1" presStyleIdx="0" presStyleCnt="2" custLinFactNeighborX="-27791" custLinFactNeighborY="-750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5292FF9-5603-41B2-BD47-255392C4F910}" type="pres">
      <dgm:prSet presAssocID="{63134E1B-7AA4-47C8-A923-C1DA51D532C0}" presName="spaceRect" presStyleCnt="0"/>
      <dgm:spPr/>
    </dgm:pt>
    <dgm:pt modelId="{50255D10-B2E8-42E6-B9EA-5AA03820E972}" type="pres">
      <dgm:prSet presAssocID="{63134E1B-7AA4-47C8-A923-C1DA51D532C0}" presName="textRect" presStyleLbl="revTx" presStyleIdx="0" presStyleCnt="2" custScaleX="127530" custLinFactNeighborX="-13724" custLinFactNeighborY="-14419">
        <dgm:presLayoutVars>
          <dgm:chMax val="1"/>
          <dgm:chPref val="1"/>
        </dgm:presLayoutVars>
      </dgm:prSet>
      <dgm:spPr/>
    </dgm:pt>
    <dgm:pt modelId="{6A765424-A310-46B2-88A2-247397625083}" type="pres">
      <dgm:prSet presAssocID="{E709D77C-856F-4013-8996-75F61ED795C1}" presName="sibTrans" presStyleCnt="0"/>
      <dgm:spPr/>
    </dgm:pt>
    <dgm:pt modelId="{EF064D1E-AC81-4348-92B5-269D177B985A}" type="pres">
      <dgm:prSet presAssocID="{79F00440-39FB-45C0-83F5-5E5A4C4F607A}" presName="compNode" presStyleCnt="0"/>
      <dgm:spPr/>
    </dgm:pt>
    <dgm:pt modelId="{46CED274-846E-4FF4-8043-48C5FD92EA9C}" type="pres">
      <dgm:prSet presAssocID="{79F00440-39FB-45C0-83F5-5E5A4C4F607A}" presName="iconBgRect" presStyleLbl="bgShp" presStyleIdx="1" presStyleCnt="2"/>
      <dgm:spPr>
        <a:prstGeom prst="round2DiagRect">
          <a:avLst>
            <a:gd name="adj1" fmla="val 29727"/>
            <a:gd name="adj2" fmla="val 0"/>
          </a:avLst>
        </a:prstGeom>
      </dgm:spPr>
    </dgm:pt>
    <dgm:pt modelId="{92562D52-D4A0-498D-B64F-D75D5E302CEF}" type="pres">
      <dgm:prSet presAssocID="{79F00440-39FB-45C0-83F5-5E5A4C4F607A}" presName="iconRect" presStyleLbl="node1" presStyleIdx="1" presStyleCnt="2" custLinFactNeighborX="-45" custLinFactNeighborY="-750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active Sign"/>
        </a:ext>
      </dgm:extLst>
    </dgm:pt>
    <dgm:pt modelId="{3A3079FB-435F-496E-A159-FDE4CF4D6235}" type="pres">
      <dgm:prSet presAssocID="{79F00440-39FB-45C0-83F5-5E5A4C4F607A}" presName="spaceRect" presStyleCnt="0"/>
      <dgm:spPr/>
    </dgm:pt>
    <dgm:pt modelId="{A81971DA-3EA6-47FA-9D3E-3B5BA715233C}" type="pres">
      <dgm:prSet presAssocID="{79F00440-39FB-45C0-83F5-5E5A4C4F607A}" presName="textRect" presStyleLbl="revTx" presStyleIdx="1" presStyleCnt="2" custScaleX="109802" custLinFactNeighborX="56" custLinFactNeighborY="2956">
        <dgm:presLayoutVars>
          <dgm:chMax val="1"/>
          <dgm:chPref val="1"/>
        </dgm:presLayoutVars>
      </dgm:prSet>
      <dgm:spPr/>
    </dgm:pt>
  </dgm:ptLst>
  <dgm:cxnLst>
    <dgm:cxn modelId="{DAF0DB14-72EB-4145-AC1E-DBE4A71C76EB}" srcId="{CF80DA35-8B5B-49EC-B0C9-C4D5A7E1CCD1}" destId="{63134E1B-7AA4-47C8-A923-C1DA51D532C0}" srcOrd="0" destOrd="0" parTransId="{4CEEEAF2-47D1-429E-A23F-33BE66AB7ACE}" sibTransId="{E709D77C-856F-4013-8996-75F61ED795C1}"/>
    <dgm:cxn modelId="{22A89B3C-53C5-470C-9137-6AB1E85453CA}" srcId="{CF80DA35-8B5B-49EC-B0C9-C4D5A7E1CCD1}" destId="{79F00440-39FB-45C0-83F5-5E5A4C4F607A}" srcOrd="1" destOrd="0" parTransId="{E6CF21BB-571D-44B1-BA1E-701E7154B27B}" sibTransId="{C373EACB-C705-4277-8DC5-B787868D5429}"/>
    <dgm:cxn modelId="{E2F5B49E-F629-4765-9229-522334F8E9B8}" type="presOf" srcId="{CF80DA35-8B5B-49EC-B0C9-C4D5A7E1CCD1}" destId="{00A99561-7AF9-472E-BF90-D0B9DE709183}" srcOrd="0" destOrd="0" presId="urn:microsoft.com/office/officeart/2018/5/layout/IconLeafLabelList"/>
    <dgm:cxn modelId="{FE4427C7-229B-4BE0-9B8C-8227FAE89D7C}" type="presOf" srcId="{79F00440-39FB-45C0-83F5-5E5A4C4F607A}" destId="{A81971DA-3EA6-47FA-9D3E-3B5BA715233C}" srcOrd="0" destOrd="0" presId="urn:microsoft.com/office/officeart/2018/5/layout/IconLeafLabelList"/>
    <dgm:cxn modelId="{96FE70F3-E4AA-49A0-9216-5084306F1B28}" type="presOf" srcId="{63134E1B-7AA4-47C8-A923-C1DA51D532C0}" destId="{50255D10-B2E8-42E6-B9EA-5AA03820E972}" srcOrd="0" destOrd="0" presId="urn:microsoft.com/office/officeart/2018/5/layout/IconLeafLabelList"/>
    <dgm:cxn modelId="{59D0B181-690F-4A1F-8107-4141098C51D4}" type="presParOf" srcId="{00A99561-7AF9-472E-BF90-D0B9DE709183}" destId="{E8B8EA75-E6B2-4428-8601-CECFA0192FDE}" srcOrd="0" destOrd="0" presId="urn:microsoft.com/office/officeart/2018/5/layout/IconLeafLabelList"/>
    <dgm:cxn modelId="{CC151006-E0A2-44BB-86A4-3164087F9939}" type="presParOf" srcId="{E8B8EA75-E6B2-4428-8601-CECFA0192FDE}" destId="{49A094FB-1975-404E-880E-546034821E5B}" srcOrd="0" destOrd="0" presId="urn:microsoft.com/office/officeart/2018/5/layout/IconLeafLabelList"/>
    <dgm:cxn modelId="{B19D204E-0213-4321-A9DF-AC1A347AE8EA}" type="presParOf" srcId="{E8B8EA75-E6B2-4428-8601-CECFA0192FDE}" destId="{AC6D69BC-9286-49EF-82B0-59852844A828}" srcOrd="1" destOrd="0" presId="urn:microsoft.com/office/officeart/2018/5/layout/IconLeafLabelList"/>
    <dgm:cxn modelId="{4C797AFB-58B7-423B-AFE3-D108BCD6D22C}" type="presParOf" srcId="{E8B8EA75-E6B2-4428-8601-CECFA0192FDE}" destId="{B5292FF9-5603-41B2-BD47-255392C4F910}" srcOrd="2" destOrd="0" presId="urn:microsoft.com/office/officeart/2018/5/layout/IconLeafLabelList"/>
    <dgm:cxn modelId="{48F5D65A-1182-4B91-A48A-86103B340398}" type="presParOf" srcId="{E8B8EA75-E6B2-4428-8601-CECFA0192FDE}" destId="{50255D10-B2E8-42E6-B9EA-5AA03820E972}" srcOrd="3" destOrd="0" presId="urn:microsoft.com/office/officeart/2018/5/layout/IconLeafLabelList"/>
    <dgm:cxn modelId="{6ADBFBE4-1B78-4D70-8393-0900D3576381}" type="presParOf" srcId="{00A99561-7AF9-472E-BF90-D0B9DE709183}" destId="{6A765424-A310-46B2-88A2-247397625083}" srcOrd="1" destOrd="0" presId="urn:microsoft.com/office/officeart/2018/5/layout/IconLeafLabelList"/>
    <dgm:cxn modelId="{949A0B8C-85EF-42D4-890D-1580054D8B94}" type="presParOf" srcId="{00A99561-7AF9-472E-BF90-D0B9DE709183}" destId="{EF064D1E-AC81-4348-92B5-269D177B985A}" srcOrd="2" destOrd="0" presId="urn:microsoft.com/office/officeart/2018/5/layout/IconLeafLabelList"/>
    <dgm:cxn modelId="{95AFD71F-073A-4AFB-8737-0D02D68238BA}" type="presParOf" srcId="{EF064D1E-AC81-4348-92B5-269D177B985A}" destId="{46CED274-846E-4FF4-8043-48C5FD92EA9C}" srcOrd="0" destOrd="0" presId="urn:microsoft.com/office/officeart/2018/5/layout/IconLeafLabelList"/>
    <dgm:cxn modelId="{0614C1F0-9747-49C6-8237-20B67DB0CF4E}" type="presParOf" srcId="{EF064D1E-AC81-4348-92B5-269D177B985A}" destId="{92562D52-D4A0-498D-B64F-D75D5E302CEF}" srcOrd="1" destOrd="0" presId="urn:microsoft.com/office/officeart/2018/5/layout/IconLeafLabelList"/>
    <dgm:cxn modelId="{DFB97EB4-320E-40F1-9CDD-12C3C894077E}" type="presParOf" srcId="{EF064D1E-AC81-4348-92B5-269D177B985A}" destId="{3A3079FB-435F-496E-A159-FDE4CF4D6235}" srcOrd="2" destOrd="0" presId="urn:microsoft.com/office/officeart/2018/5/layout/IconLeafLabelList"/>
    <dgm:cxn modelId="{84F710ED-F117-4F47-BA0C-F4683DF53C87}" type="presParOf" srcId="{EF064D1E-AC81-4348-92B5-269D177B985A}" destId="{A81971DA-3EA6-47FA-9D3E-3B5BA715233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2BE32E-E078-4E2B-BAC0-BA471AD3956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2A221F-AC91-4990-8314-CE422FBE0D7E}">
      <dgm:prSet custT="1"/>
      <dgm:spPr/>
      <dgm:t>
        <a:bodyPr/>
        <a:lstStyle/>
        <a:p>
          <a:pPr algn="ctr"/>
          <a:r>
            <a:rPr lang="en-US" sz="2600" dirty="0"/>
            <a:t>Often used as a container for other HTML elements. When used together with CSS, &lt;div&gt; could be used to style blocks of content</a:t>
          </a:r>
        </a:p>
      </dgm:t>
    </dgm:pt>
    <dgm:pt modelId="{60E63B0D-F03B-4E2B-AD22-21289EC7BDE6}" type="parTrans" cxnId="{62D55FB2-C797-4EA0-BBDF-5E31672CF308}">
      <dgm:prSet/>
      <dgm:spPr/>
      <dgm:t>
        <a:bodyPr/>
        <a:lstStyle/>
        <a:p>
          <a:endParaRPr lang="en-US" sz="2000"/>
        </a:p>
      </dgm:t>
    </dgm:pt>
    <dgm:pt modelId="{D1017057-6646-41BC-B2FB-0C8514D58162}" type="sibTrans" cxnId="{62D55FB2-C797-4EA0-BBDF-5E31672CF308}">
      <dgm:prSet/>
      <dgm:spPr/>
      <dgm:t>
        <a:bodyPr/>
        <a:lstStyle/>
        <a:p>
          <a:endParaRPr lang="en-US" sz="2000"/>
        </a:p>
      </dgm:t>
    </dgm:pt>
    <dgm:pt modelId="{2EC06D23-0F90-448A-9168-4B759A204E88}">
      <dgm:prSet custT="1"/>
      <dgm:spPr/>
      <dgm:t>
        <a:bodyPr/>
        <a:lstStyle/>
        <a:p>
          <a:pPr algn="ctr"/>
          <a:r>
            <a:rPr lang="en-US" sz="2600" dirty="0"/>
            <a:t>An inline container used to mark up a part of a text, or a part of a document. When used together with CSS, &lt;span&gt; could be used to style parts of the text</a:t>
          </a:r>
        </a:p>
      </dgm:t>
    </dgm:pt>
    <dgm:pt modelId="{5A3896AD-A640-4A7F-A7DA-B90A5CA3DBC1}" type="parTrans" cxnId="{41EBF3F2-5E4C-450A-A561-D039DFA4DB2B}">
      <dgm:prSet/>
      <dgm:spPr/>
      <dgm:t>
        <a:bodyPr/>
        <a:lstStyle/>
        <a:p>
          <a:endParaRPr lang="en-US" sz="2000"/>
        </a:p>
      </dgm:t>
    </dgm:pt>
    <dgm:pt modelId="{06C1729F-A551-4DDE-9C1A-D038A083DA0B}" type="sibTrans" cxnId="{41EBF3F2-5E4C-450A-A561-D039DFA4DB2B}">
      <dgm:prSet/>
      <dgm:spPr/>
      <dgm:t>
        <a:bodyPr/>
        <a:lstStyle/>
        <a:p>
          <a:endParaRPr lang="en-US" sz="2000"/>
        </a:p>
      </dgm:t>
    </dgm:pt>
    <dgm:pt modelId="{A8EF1F74-59D6-4C6A-9109-778C1896BF55}" type="pres">
      <dgm:prSet presAssocID="{722BE32E-E078-4E2B-BAC0-BA471AD3956A}" presName="hierChild1" presStyleCnt="0">
        <dgm:presLayoutVars>
          <dgm:orgChart val="1"/>
          <dgm:chPref val="1"/>
          <dgm:dir/>
          <dgm:animOne val="branch"/>
          <dgm:animLvl val="lvl"/>
          <dgm:resizeHandles/>
        </dgm:presLayoutVars>
      </dgm:prSet>
      <dgm:spPr/>
    </dgm:pt>
    <dgm:pt modelId="{5D68690C-8A40-46DF-B3D5-C45C0DABF9D5}" type="pres">
      <dgm:prSet presAssocID="{A42A221F-AC91-4990-8314-CE422FBE0D7E}" presName="hierRoot1" presStyleCnt="0">
        <dgm:presLayoutVars>
          <dgm:hierBranch val="init"/>
        </dgm:presLayoutVars>
      </dgm:prSet>
      <dgm:spPr/>
    </dgm:pt>
    <dgm:pt modelId="{F0A691A3-CB02-4153-9330-81F66B592DA7}" type="pres">
      <dgm:prSet presAssocID="{A42A221F-AC91-4990-8314-CE422FBE0D7E}" presName="rootComposite1" presStyleCnt="0"/>
      <dgm:spPr/>
    </dgm:pt>
    <dgm:pt modelId="{21C749CF-4B93-4780-A57B-39E4D032C50E}" type="pres">
      <dgm:prSet presAssocID="{A42A221F-AC91-4990-8314-CE422FBE0D7E}" presName="rootText1" presStyleLbl="node0" presStyleIdx="0" presStyleCnt="2" custScaleX="70993" custScaleY="78293">
        <dgm:presLayoutVars>
          <dgm:chPref val="3"/>
        </dgm:presLayoutVars>
      </dgm:prSet>
      <dgm:spPr/>
    </dgm:pt>
    <dgm:pt modelId="{98AE9F5B-D134-45EF-B039-4B835613E44E}" type="pres">
      <dgm:prSet presAssocID="{A42A221F-AC91-4990-8314-CE422FBE0D7E}" presName="rootConnector1" presStyleLbl="node1" presStyleIdx="0" presStyleCnt="0"/>
      <dgm:spPr/>
    </dgm:pt>
    <dgm:pt modelId="{604539E9-D6E7-463A-961E-E44B878CE721}" type="pres">
      <dgm:prSet presAssocID="{A42A221F-AC91-4990-8314-CE422FBE0D7E}" presName="hierChild2" presStyleCnt="0"/>
      <dgm:spPr/>
    </dgm:pt>
    <dgm:pt modelId="{99BAABF4-B4FD-483B-B5B2-6AB48CA9CE60}" type="pres">
      <dgm:prSet presAssocID="{A42A221F-AC91-4990-8314-CE422FBE0D7E}" presName="hierChild3" presStyleCnt="0"/>
      <dgm:spPr/>
    </dgm:pt>
    <dgm:pt modelId="{824A61FB-4FAF-4371-AC55-411C570DFDC8}" type="pres">
      <dgm:prSet presAssocID="{2EC06D23-0F90-448A-9168-4B759A204E88}" presName="hierRoot1" presStyleCnt="0">
        <dgm:presLayoutVars>
          <dgm:hierBranch val="init"/>
        </dgm:presLayoutVars>
      </dgm:prSet>
      <dgm:spPr/>
    </dgm:pt>
    <dgm:pt modelId="{87E213DC-45EF-4F65-A482-24B0440FF003}" type="pres">
      <dgm:prSet presAssocID="{2EC06D23-0F90-448A-9168-4B759A204E88}" presName="rootComposite1" presStyleCnt="0"/>
      <dgm:spPr/>
    </dgm:pt>
    <dgm:pt modelId="{CC1F6D8B-9F7C-4A67-AB52-DF6141EB0EA1}" type="pres">
      <dgm:prSet presAssocID="{2EC06D23-0F90-448A-9168-4B759A204E88}" presName="rootText1" presStyleLbl="node0" presStyleIdx="1" presStyleCnt="2" custScaleX="70993" custScaleY="78293">
        <dgm:presLayoutVars>
          <dgm:chPref val="3"/>
        </dgm:presLayoutVars>
      </dgm:prSet>
      <dgm:spPr/>
    </dgm:pt>
    <dgm:pt modelId="{EB03D816-CFD0-4A32-AF38-057D01B54CB5}" type="pres">
      <dgm:prSet presAssocID="{2EC06D23-0F90-448A-9168-4B759A204E88}" presName="rootConnector1" presStyleLbl="node1" presStyleIdx="0" presStyleCnt="0"/>
      <dgm:spPr/>
    </dgm:pt>
    <dgm:pt modelId="{9CE8E2F3-8CEF-462A-9D46-22B78A061911}" type="pres">
      <dgm:prSet presAssocID="{2EC06D23-0F90-448A-9168-4B759A204E88}" presName="hierChild2" presStyleCnt="0"/>
      <dgm:spPr/>
    </dgm:pt>
    <dgm:pt modelId="{ACDE4F25-6992-4B4E-9E48-D435AE9BD178}" type="pres">
      <dgm:prSet presAssocID="{2EC06D23-0F90-448A-9168-4B759A204E88}" presName="hierChild3" presStyleCnt="0"/>
      <dgm:spPr/>
    </dgm:pt>
  </dgm:ptLst>
  <dgm:cxnLst>
    <dgm:cxn modelId="{C2309A1C-9A2D-4ADE-8F4B-36FD78CA4C29}" type="presOf" srcId="{2EC06D23-0F90-448A-9168-4B759A204E88}" destId="{EB03D816-CFD0-4A32-AF38-057D01B54CB5}" srcOrd="1" destOrd="0" presId="urn:microsoft.com/office/officeart/2005/8/layout/orgChart1"/>
    <dgm:cxn modelId="{CFFC5362-9193-4056-9C5E-B7E0E5CCE821}" type="presOf" srcId="{722BE32E-E078-4E2B-BAC0-BA471AD3956A}" destId="{A8EF1F74-59D6-4C6A-9109-778C1896BF55}" srcOrd="0" destOrd="0" presId="urn:microsoft.com/office/officeart/2005/8/layout/orgChart1"/>
    <dgm:cxn modelId="{C0B25C4B-E8F6-4BAF-9814-6A67D85E1521}" type="presOf" srcId="{A42A221F-AC91-4990-8314-CE422FBE0D7E}" destId="{21C749CF-4B93-4780-A57B-39E4D032C50E}" srcOrd="0" destOrd="0" presId="urn:microsoft.com/office/officeart/2005/8/layout/orgChart1"/>
    <dgm:cxn modelId="{A8DDD28D-08E0-412E-8A5A-D54C8505A4E0}" type="presOf" srcId="{2EC06D23-0F90-448A-9168-4B759A204E88}" destId="{CC1F6D8B-9F7C-4A67-AB52-DF6141EB0EA1}" srcOrd="0" destOrd="0" presId="urn:microsoft.com/office/officeart/2005/8/layout/orgChart1"/>
    <dgm:cxn modelId="{62D55FB2-C797-4EA0-BBDF-5E31672CF308}" srcId="{722BE32E-E078-4E2B-BAC0-BA471AD3956A}" destId="{A42A221F-AC91-4990-8314-CE422FBE0D7E}" srcOrd="0" destOrd="0" parTransId="{60E63B0D-F03B-4E2B-AD22-21289EC7BDE6}" sibTransId="{D1017057-6646-41BC-B2FB-0C8514D58162}"/>
    <dgm:cxn modelId="{750FDEDB-BDF1-403F-9F52-17C1C1A694AE}" type="presOf" srcId="{A42A221F-AC91-4990-8314-CE422FBE0D7E}" destId="{98AE9F5B-D134-45EF-B039-4B835613E44E}" srcOrd="1" destOrd="0" presId="urn:microsoft.com/office/officeart/2005/8/layout/orgChart1"/>
    <dgm:cxn modelId="{41EBF3F2-5E4C-450A-A561-D039DFA4DB2B}" srcId="{722BE32E-E078-4E2B-BAC0-BA471AD3956A}" destId="{2EC06D23-0F90-448A-9168-4B759A204E88}" srcOrd="1" destOrd="0" parTransId="{5A3896AD-A640-4A7F-A7DA-B90A5CA3DBC1}" sibTransId="{06C1729F-A551-4DDE-9C1A-D038A083DA0B}"/>
    <dgm:cxn modelId="{1E6D9664-8337-45CF-A8D7-BCB9D3444DAF}" type="presParOf" srcId="{A8EF1F74-59D6-4C6A-9109-778C1896BF55}" destId="{5D68690C-8A40-46DF-B3D5-C45C0DABF9D5}" srcOrd="0" destOrd="0" presId="urn:microsoft.com/office/officeart/2005/8/layout/orgChart1"/>
    <dgm:cxn modelId="{82A34DCE-1D4F-4D76-9BBA-90CAD090EDC7}" type="presParOf" srcId="{5D68690C-8A40-46DF-B3D5-C45C0DABF9D5}" destId="{F0A691A3-CB02-4153-9330-81F66B592DA7}" srcOrd="0" destOrd="0" presId="urn:microsoft.com/office/officeart/2005/8/layout/orgChart1"/>
    <dgm:cxn modelId="{2BC16B10-5454-413F-B3CE-40E9AC64C93E}" type="presParOf" srcId="{F0A691A3-CB02-4153-9330-81F66B592DA7}" destId="{21C749CF-4B93-4780-A57B-39E4D032C50E}" srcOrd="0" destOrd="0" presId="urn:microsoft.com/office/officeart/2005/8/layout/orgChart1"/>
    <dgm:cxn modelId="{DB74C87F-071E-4A1F-9C77-B31AFF0547D9}" type="presParOf" srcId="{F0A691A3-CB02-4153-9330-81F66B592DA7}" destId="{98AE9F5B-D134-45EF-B039-4B835613E44E}" srcOrd="1" destOrd="0" presId="urn:microsoft.com/office/officeart/2005/8/layout/orgChart1"/>
    <dgm:cxn modelId="{BB080581-5BB5-4EB7-B5BC-18462FABBA77}" type="presParOf" srcId="{5D68690C-8A40-46DF-B3D5-C45C0DABF9D5}" destId="{604539E9-D6E7-463A-961E-E44B878CE721}" srcOrd="1" destOrd="0" presId="urn:microsoft.com/office/officeart/2005/8/layout/orgChart1"/>
    <dgm:cxn modelId="{201859E7-EBA3-4BE2-BC29-B8BE8E96672F}" type="presParOf" srcId="{5D68690C-8A40-46DF-B3D5-C45C0DABF9D5}" destId="{99BAABF4-B4FD-483B-B5B2-6AB48CA9CE60}" srcOrd="2" destOrd="0" presId="urn:microsoft.com/office/officeart/2005/8/layout/orgChart1"/>
    <dgm:cxn modelId="{9367AF14-A9A1-4F5B-9F01-81B328F1DE65}" type="presParOf" srcId="{A8EF1F74-59D6-4C6A-9109-778C1896BF55}" destId="{824A61FB-4FAF-4371-AC55-411C570DFDC8}" srcOrd="1" destOrd="0" presId="urn:microsoft.com/office/officeart/2005/8/layout/orgChart1"/>
    <dgm:cxn modelId="{1A379F4A-34F4-4FCB-BCA4-A5054F81B473}" type="presParOf" srcId="{824A61FB-4FAF-4371-AC55-411C570DFDC8}" destId="{87E213DC-45EF-4F65-A482-24B0440FF003}" srcOrd="0" destOrd="0" presId="urn:microsoft.com/office/officeart/2005/8/layout/orgChart1"/>
    <dgm:cxn modelId="{D3D75D01-49A8-44BA-8948-A017154FA1C8}" type="presParOf" srcId="{87E213DC-45EF-4F65-A482-24B0440FF003}" destId="{CC1F6D8B-9F7C-4A67-AB52-DF6141EB0EA1}" srcOrd="0" destOrd="0" presId="urn:microsoft.com/office/officeart/2005/8/layout/orgChart1"/>
    <dgm:cxn modelId="{FF2DA91E-713C-47C7-B273-89E85B0FA98C}" type="presParOf" srcId="{87E213DC-45EF-4F65-A482-24B0440FF003}" destId="{EB03D816-CFD0-4A32-AF38-057D01B54CB5}" srcOrd="1" destOrd="0" presId="urn:microsoft.com/office/officeart/2005/8/layout/orgChart1"/>
    <dgm:cxn modelId="{16DC65DA-940C-4BCB-A148-E8B95232107A}" type="presParOf" srcId="{824A61FB-4FAF-4371-AC55-411C570DFDC8}" destId="{9CE8E2F3-8CEF-462A-9D46-22B78A061911}" srcOrd="1" destOrd="0" presId="urn:microsoft.com/office/officeart/2005/8/layout/orgChart1"/>
    <dgm:cxn modelId="{9ADA95F8-22A2-4AB6-8816-54D2D2D96EBD}" type="presParOf" srcId="{824A61FB-4FAF-4371-AC55-411C570DFDC8}" destId="{ACDE4F25-6992-4B4E-9E48-D435AE9BD17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C47666-D39F-41E5-A2B9-D8C09FDC85C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BAF5722-2335-4BB5-BCDD-46A5D82EC970}">
      <dgm:prSet custT="1"/>
      <dgm:spPr/>
      <dgm:t>
        <a:bodyPr/>
        <a:lstStyle/>
        <a:p>
          <a:r>
            <a:rPr lang="en-US" sz="2400" dirty="0"/>
            <a:t>The float property is used for positioning and formatting content</a:t>
          </a:r>
        </a:p>
      </dgm:t>
    </dgm:pt>
    <dgm:pt modelId="{7B058DA0-5C33-401C-A3BC-6E23FBD1DF55}" type="parTrans" cxnId="{2DB670DA-1F2F-4FFB-BB3D-6408509408F4}">
      <dgm:prSet/>
      <dgm:spPr/>
      <dgm:t>
        <a:bodyPr/>
        <a:lstStyle/>
        <a:p>
          <a:endParaRPr lang="en-US"/>
        </a:p>
      </dgm:t>
    </dgm:pt>
    <dgm:pt modelId="{3D8963B3-A3DB-432B-952B-211C81E4B7A5}" type="sibTrans" cxnId="{2DB670DA-1F2F-4FFB-BB3D-6408509408F4}">
      <dgm:prSet/>
      <dgm:spPr/>
      <dgm:t>
        <a:bodyPr/>
        <a:lstStyle/>
        <a:p>
          <a:endParaRPr lang="en-US"/>
        </a:p>
      </dgm:t>
    </dgm:pt>
    <dgm:pt modelId="{9AFA9F3E-697A-48E0-B51B-E1A3969E472A}">
      <dgm:prSet custT="1"/>
      <dgm:spPr/>
      <dgm:t>
        <a:bodyPr/>
        <a:lstStyle/>
        <a:p>
          <a:r>
            <a:rPr lang="en-US" sz="2400"/>
            <a:t>e.g. let an image float left to the text in a container.</a:t>
          </a:r>
        </a:p>
      </dgm:t>
    </dgm:pt>
    <dgm:pt modelId="{0DBE1AC6-79F6-4C24-B7AF-4642E8F5A543}" type="parTrans" cxnId="{0221C51D-BDA6-416A-8AC5-331AB7B504B8}">
      <dgm:prSet/>
      <dgm:spPr/>
      <dgm:t>
        <a:bodyPr/>
        <a:lstStyle/>
        <a:p>
          <a:endParaRPr lang="en-US"/>
        </a:p>
      </dgm:t>
    </dgm:pt>
    <dgm:pt modelId="{D045020B-B99E-44DE-8A10-8A19E62DBD31}" type="sibTrans" cxnId="{0221C51D-BDA6-416A-8AC5-331AB7B504B8}">
      <dgm:prSet/>
      <dgm:spPr/>
      <dgm:t>
        <a:bodyPr/>
        <a:lstStyle/>
        <a:p>
          <a:endParaRPr lang="en-US"/>
        </a:p>
      </dgm:t>
    </dgm:pt>
    <dgm:pt modelId="{1262E4B3-53D4-4916-B316-65E236E2BD70}">
      <dgm:prSet custT="1"/>
      <dgm:spPr/>
      <dgm:t>
        <a:bodyPr/>
        <a:lstStyle/>
        <a:p>
          <a:r>
            <a:rPr lang="en-US" sz="2400" dirty="0"/>
            <a:t>The float property can have one of the following values:</a:t>
          </a:r>
        </a:p>
      </dgm:t>
    </dgm:pt>
    <dgm:pt modelId="{B97C8660-99D0-44C1-9B95-534AAF1859C3}" type="parTrans" cxnId="{3AB02A42-A3DD-429B-9CD6-4107B6C0F912}">
      <dgm:prSet/>
      <dgm:spPr/>
      <dgm:t>
        <a:bodyPr/>
        <a:lstStyle/>
        <a:p>
          <a:endParaRPr lang="en-US"/>
        </a:p>
      </dgm:t>
    </dgm:pt>
    <dgm:pt modelId="{3D49FDEC-511C-4B4B-AB5B-A4EC15C576AF}" type="sibTrans" cxnId="{3AB02A42-A3DD-429B-9CD6-4107B6C0F912}">
      <dgm:prSet/>
      <dgm:spPr/>
      <dgm:t>
        <a:bodyPr/>
        <a:lstStyle/>
        <a:p>
          <a:endParaRPr lang="en-US"/>
        </a:p>
      </dgm:t>
    </dgm:pt>
    <dgm:pt modelId="{D10C2EF5-0218-4239-A218-53837B9F8587}">
      <dgm:prSet/>
      <dgm:spPr/>
      <dgm:t>
        <a:bodyPr/>
        <a:lstStyle/>
        <a:p>
          <a:r>
            <a:rPr lang="en-US"/>
            <a:t>Left - The element floats to the left of its container</a:t>
          </a:r>
        </a:p>
      </dgm:t>
    </dgm:pt>
    <dgm:pt modelId="{591C6709-9326-4D8A-9CD0-0142C93B660C}" type="parTrans" cxnId="{B222BDBD-8C5D-41E9-9B1C-26CB73F94F91}">
      <dgm:prSet/>
      <dgm:spPr/>
      <dgm:t>
        <a:bodyPr/>
        <a:lstStyle/>
        <a:p>
          <a:endParaRPr lang="en-US"/>
        </a:p>
      </dgm:t>
    </dgm:pt>
    <dgm:pt modelId="{9FCD1080-6818-45B3-A79F-558D2A1E8755}" type="sibTrans" cxnId="{B222BDBD-8C5D-41E9-9B1C-26CB73F94F91}">
      <dgm:prSet/>
      <dgm:spPr/>
      <dgm:t>
        <a:bodyPr/>
        <a:lstStyle/>
        <a:p>
          <a:endParaRPr lang="en-US"/>
        </a:p>
      </dgm:t>
    </dgm:pt>
    <dgm:pt modelId="{5C071E8F-AB16-4225-837F-B9A12483277B}">
      <dgm:prSet/>
      <dgm:spPr/>
      <dgm:t>
        <a:bodyPr/>
        <a:lstStyle/>
        <a:p>
          <a:r>
            <a:rPr lang="en-US"/>
            <a:t>right - The element floats to the right of its container</a:t>
          </a:r>
        </a:p>
      </dgm:t>
    </dgm:pt>
    <dgm:pt modelId="{9C4E26A7-B163-4AC6-A6F7-0BD77EBC0814}" type="parTrans" cxnId="{53909464-42DE-4BB4-987C-4DAB2DD83C6B}">
      <dgm:prSet/>
      <dgm:spPr/>
      <dgm:t>
        <a:bodyPr/>
        <a:lstStyle/>
        <a:p>
          <a:endParaRPr lang="en-US"/>
        </a:p>
      </dgm:t>
    </dgm:pt>
    <dgm:pt modelId="{81C95C89-33AC-4D7F-BFA8-DA08182A4E26}" type="sibTrans" cxnId="{53909464-42DE-4BB4-987C-4DAB2DD83C6B}">
      <dgm:prSet/>
      <dgm:spPr/>
      <dgm:t>
        <a:bodyPr/>
        <a:lstStyle/>
        <a:p>
          <a:endParaRPr lang="en-US"/>
        </a:p>
      </dgm:t>
    </dgm:pt>
    <dgm:pt modelId="{8EE39F31-D7C6-4130-9914-2FB695807E8B}">
      <dgm:prSet/>
      <dgm:spPr/>
      <dgm:t>
        <a:bodyPr/>
        <a:lstStyle/>
        <a:p>
          <a:r>
            <a:rPr lang="en-US" dirty="0"/>
            <a:t>none - The element does not float (will be displayed just where it occurs in the text). </a:t>
          </a:r>
        </a:p>
      </dgm:t>
    </dgm:pt>
    <dgm:pt modelId="{3433A73D-EBA7-4FED-B60B-F950F7479139}" type="parTrans" cxnId="{7C461E14-21B6-4ED2-9D22-D845EB74F955}">
      <dgm:prSet/>
      <dgm:spPr/>
      <dgm:t>
        <a:bodyPr/>
        <a:lstStyle/>
        <a:p>
          <a:endParaRPr lang="en-US"/>
        </a:p>
      </dgm:t>
    </dgm:pt>
    <dgm:pt modelId="{D8BD1915-F752-4ED2-AAEA-084709D98F0F}" type="sibTrans" cxnId="{7C461E14-21B6-4ED2-9D22-D845EB74F955}">
      <dgm:prSet/>
      <dgm:spPr/>
      <dgm:t>
        <a:bodyPr/>
        <a:lstStyle/>
        <a:p>
          <a:endParaRPr lang="en-US"/>
        </a:p>
      </dgm:t>
    </dgm:pt>
    <dgm:pt modelId="{7BAD1C33-72F1-465E-BF05-5201CF29AC1F}" type="pres">
      <dgm:prSet presAssocID="{92C47666-D39F-41E5-A2B9-D8C09FDC85C2}" presName="linear" presStyleCnt="0">
        <dgm:presLayoutVars>
          <dgm:dir/>
          <dgm:animLvl val="lvl"/>
          <dgm:resizeHandles val="exact"/>
        </dgm:presLayoutVars>
      </dgm:prSet>
      <dgm:spPr/>
    </dgm:pt>
    <dgm:pt modelId="{84226D2A-7F06-4C22-B673-D0123788C097}" type="pres">
      <dgm:prSet presAssocID="{7BAF5722-2335-4BB5-BCDD-46A5D82EC970}" presName="parentLin" presStyleCnt="0"/>
      <dgm:spPr/>
    </dgm:pt>
    <dgm:pt modelId="{710888E1-2EFB-4E2E-BA1E-38402616C4DA}" type="pres">
      <dgm:prSet presAssocID="{7BAF5722-2335-4BB5-BCDD-46A5D82EC970}" presName="parentLeftMargin" presStyleLbl="node1" presStyleIdx="0" presStyleCnt="2"/>
      <dgm:spPr/>
    </dgm:pt>
    <dgm:pt modelId="{03594137-B5E2-4730-82C0-E535510D1C86}" type="pres">
      <dgm:prSet presAssocID="{7BAF5722-2335-4BB5-BCDD-46A5D82EC970}" presName="parentText" presStyleLbl="node1" presStyleIdx="0" presStyleCnt="2" custScaleX="118012">
        <dgm:presLayoutVars>
          <dgm:chMax val="0"/>
          <dgm:bulletEnabled val="1"/>
        </dgm:presLayoutVars>
      </dgm:prSet>
      <dgm:spPr/>
    </dgm:pt>
    <dgm:pt modelId="{51105C67-4B2C-4FE6-94C5-8030FC12BB52}" type="pres">
      <dgm:prSet presAssocID="{7BAF5722-2335-4BB5-BCDD-46A5D82EC970}" presName="negativeSpace" presStyleCnt="0"/>
      <dgm:spPr/>
    </dgm:pt>
    <dgm:pt modelId="{10A5ECDA-D624-4CD5-BB61-BABE1A8D499A}" type="pres">
      <dgm:prSet presAssocID="{7BAF5722-2335-4BB5-BCDD-46A5D82EC970}" presName="childText" presStyleLbl="conFgAcc1" presStyleIdx="0" presStyleCnt="2">
        <dgm:presLayoutVars>
          <dgm:bulletEnabled val="1"/>
        </dgm:presLayoutVars>
      </dgm:prSet>
      <dgm:spPr/>
    </dgm:pt>
    <dgm:pt modelId="{213FFDFB-D142-45BB-934D-399CB957EEDB}" type="pres">
      <dgm:prSet presAssocID="{3D8963B3-A3DB-432B-952B-211C81E4B7A5}" presName="spaceBetweenRectangles" presStyleCnt="0"/>
      <dgm:spPr/>
    </dgm:pt>
    <dgm:pt modelId="{11BDF48C-CFAA-418B-8693-E16D9D9175AB}" type="pres">
      <dgm:prSet presAssocID="{1262E4B3-53D4-4916-B316-65E236E2BD70}" presName="parentLin" presStyleCnt="0"/>
      <dgm:spPr/>
    </dgm:pt>
    <dgm:pt modelId="{FC0E5EE0-B7AE-4B49-88E4-20B3804AFBBD}" type="pres">
      <dgm:prSet presAssocID="{1262E4B3-53D4-4916-B316-65E236E2BD70}" presName="parentLeftMargin" presStyleLbl="node1" presStyleIdx="0" presStyleCnt="2"/>
      <dgm:spPr/>
    </dgm:pt>
    <dgm:pt modelId="{AF2DEF28-AB91-411A-B2A2-6F24B4AD1E84}" type="pres">
      <dgm:prSet presAssocID="{1262E4B3-53D4-4916-B316-65E236E2BD70}" presName="parentText" presStyleLbl="node1" presStyleIdx="1" presStyleCnt="2" custScaleX="118012">
        <dgm:presLayoutVars>
          <dgm:chMax val="0"/>
          <dgm:bulletEnabled val="1"/>
        </dgm:presLayoutVars>
      </dgm:prSet>
      <dgm:spPr/>
    </dgm:pt>
    <dgm:pt modelId="{338677F4-039B-47AA-81CD-16D72953A4A4}" type="pres">
      <dgm:prSet presAssocID="{1262E4B3-53D4-4916-B316-65E236E2BD70}" presName="negativeSpace" presStyleCnt="0"/>
      <dgm:spPr/>
    </dgm:pt>
    <dgm:pt modelId="{B26A7F5A-2A8D-4D49-B1EB-C29178F63DE8}" type="pres">
      <dgm:prSet presAssocID="{1262E4B3-53D4-4916-B316-65E236E2BD70}" presName="childText" presStyleLbl="conFgAcc1" presStyleIdx="1" presStyleCnt="2">
        <dgm:presLayoutVars>
          <dgm:bulletEnabled val="1"/>
        </dgm:presLayoutVars>
      </dgm:prSet>
      <dgm:spPr/>
    </dgm:pt>
  </dgm:ptLst>
  <dgm:cxnLst>
    <dgm:cxn modelId="{9734D104-6D63-4D5D-9954-9CA6B61913B0}" type="presOf" srcId="{1262E4B3-53D4-4916-B316-65E236E2BD70}" destId="{AF2DEF28-AB91-411A-B2A2-6F24B4AD1E84}" srcOrd="1" destOrd="0" presId="urn:microsoft.com/office/officeart/2005/8/layout/list1"/>
    <dgm:cxn modelId="{7C461E14-21B6-4ED2-9D22-D845EB74F955}" srcId="{1262E4B3-53D4-4916-B316-65E236E2BD70}" destId="{8EE39F31-D7C6-4130-9914-2FB695807E8B}" srcOrd="2" destOrd="0" parTransId="{3433A73D-EBA7-4FED-B60B-F950F7479139}" sibTransId="{D8BD1915-F752-4ED2-AAEA-084709D98F0F}"/>
    <dgm:cxn modelId="{0221C51D-BDA6-416A-8AC5-331AB7B504B8}" srcId="{7BAF5722-2335-4BB5-BCDD-46A5D82EC970}" destId="{9AFA9F3E-697A-48E0-B51B-E1A3969E472A}" srcOrd="0" destOrd="0" parTransId="{0DBE1AC6-79F6-4C24-B7AF-4642E8F5A543}" sibTransId="{D045020B-B99E-44DE-8A10-8A19E62DBD31}"/>
    <dgm:cxn modelId="{4E17811E-6C5A-4AD1-97E5-98ED39625A0A}" type="presOf" srcId="{8EE39F31-D7C6-4130-9914-2FB695807E8B}" destId="{B26A7F5A-2A8D-4D49-B1EB-C29178F63DE8}" srcOrd="0" destOrd="2" presId="urn:microsoft.com/office/officeart/2005/8/layout/list1"/>
    <dgm:cxn modelId="{766EDB41-28F3-4276-8B6A-4A7D549E33AD}" type="presOf" srcId="{7BAF5722-2335-4BB5-BCDD-46A5D82EC970}" destId="{03594137-B5E2-4730-82C0-E535510D1C86}" srcOrd="1" destOrd="0" presId="urn:microsoft.com/office/officeart/2005/8/layout/list1"/>
    <dgm:cxn modelId="{3AB02A42-A3DD-429B-9CD6-4107B6C0F912}" srcId="{92C47666-D39F-41E5-A2B9-D8C09FDC85C2}" destId="{1262E4B3-53D4-4916-B316-65E236E2BD70}" srcOrd="1" destOrd="0" parTransId="{B97C8660-99D0-44C1-9B95-534AAF1859C3}" sibTransId="{3D49FDEC-511C-4B4B-AB5B-A4EC15C576AF}"/>
    <dgm:cxn modelId="{53909464-42DE-4BB4-987C-4DAB2DD83C6B}" srcId="{1262E4B3-53D4-4916-B316-65E236E2BD70}" destId="{5C071E8F-AB16-4225-837F-B9A12483277B}" srcOrd="1" destOrd="0" parTransId="{9C4E26A7-B163-4AC6-A6F7-0BD77EBC0814}" sibTransId="{81C95C89-33AC-4D7F-BFA8-DA08182A4E26}"/>
    <dgm:cxn modelId="{5D4C3381-1A21-4E0F-8BEF-1F9F2ABD599E}" type="presOf" srcId="{5C071E8F-AB16-4225-837F-B9A12483277B}" destId="{B26A7F5A-2A8D-4D49-B1EB-C29178F63DE8}" srcOrd="0" destOrd="1" presId="urn:microsoft.com/office/officeart/2005/8/layout/list1"/>
    <dgm:cxn modelId="{066233A9-A3A8-4493-8C83-3937669BEFDD}" type="presOf" srcId="{D10C2EF5-0218-4239-A218-53837B9F8587}" destId="{B26A7F5A-2A8D-4D49-B1EB-C29178F63DE8}" srcOrd="0" destOrd="0" presId="urn:microsoft.com/office/officeart/2005/8/layout/list1"/>
    <dgm:cxn modelId="{DB3178AD-E92E-4CF0-B59D-63620E035019}" type="presOf" srcId="{1262E4B3-53D4-4916-B316-65E236E2BD70}" destId="{FC0E5EE0-B7AE-4B49-88E4-20B3804AFBBD}" srcOrd="0" destOrd="0" presId="urn:microsoft.com/office/officeart/2005/8/layout/list1"/>
    <dgm:cxn modelId="{B222BDBD-8C5D-41E9-9B1C-26CB73F94F91}" srcId="{1262E4B3-53D4-4916-B316-65E236E2BD70}" destId="{D10C2EF5-0218-4239-A218-53837B9F8587}" srcOrd="0" destOrd="0" parTransId="{591C6709-9326-4D8A-9CD0-0142C93B660C}" sibTransId="{9FCD1080-6818-45B3-A79F-558D2A1E8755}"/>
    <dgm:cxn modelId="{FCC706D3-6A7A-477F-9B48-52DEC4EA2D2F}" type="presOf" srcId="{9AFA9F3E-697A-48E0-B51B-E1A3969E472A}" destId="{10A5ECDA-D624-4CD5-BB61-BABE1A8D499A}" srcOrd="0" destOrd="0" presId="urn:microsoft.com/office/officeart/2005/8/layout/list1"/>
    <dgm:cxn modelId="{2DB670DA-1F2F-4FFB-BB3D-6408509408F4}" srcId="{92C47666-D39F-41E5-A2B9-D8C09FDC85C2}" destId="{7BAF5722-2335-4BB5-BCDD-46A5D82EC970}" srcOrd="0" destOrd="0" parTransId="{7B058DA0-5C33-401C-A3BC-6E23FBD1DF55}" sibTransId="{3D8963B3-A3DB-432B-952B-211C81E4B7A5}"/>
    <dgm:cxn modelId="{38E443E5-E01D-492B-9261-B5FFF7E74EB6}" type="presOf" srcId="{92C47666-D39F-41E5-A2B9-D8C09FDC85C2}" destId="{7BAD1C33-72F1-465E-BF05-5201CF29AC1F}" srcOrd="0" destOrd="0" presId="urn:microsoft.com/office/officeart/2005/8/layout/list1"/>
    <dgm:cxn modelId="{0DE165F7-9C89-4499-A17F-58260FCC099B}" type="presOf" srcId="{7BAF5722-2335-4BB5-BCDD-46A5D82EC970}" destId="{710888E1-2EFB-4E2E-BA1E-38402616C4DA}" srcOrd="0" destOrd="0" presId="urn:microsoft.com/office/officeart/2005/8/layout/list1"/>
    <dgm:cxn modelId="{2EDA3860-9366-4F0A-A340-0F8932D4B7D3}" type="presParOf" srcId="{7BAD1C33-72F1-465E-BF05-5201CF29AC1F}" destId="{84226D2A-7F06-4C22-B673-D0123788C097}" srcOrd="0" destOrd="0" presId="urn:microsoft.com/office/officeart/2005/8/layout/list1"/>
    <dgm:cxn modelId="{1C03A188-A536-4CF3-AE33-4018590BE815}" type="presParOf" srcId="{84226D2A-7F06-4C22-B673-D0123788C097}" destId="{710888E1-2EFB-4E2E-BA1E-38402616C4DA}" srcOrd="0" destOrd="0" presId="urn:microsoft.com/office/officeart/2005/8/layout/list1"/>
    <dgm:cxn modelId="{3D67ACFC-54D9-4BC8-85ED-44ECF8D34F79}" type="presParOf" srcId="{84226D2A-7F06-4C22-B673-D0123788C097}" destId="{03594137-B5E2-4730-82C0-E535510D1C86}" srcOrd="1" destOrd="0" presId="urn:microsoft.com/office/officeart/2005/8/layout/list1"/>
    <dgm:cxn modelId="{2B640FB3-7A53-4E8F-8B62-2C9A9A5BE9E4}" type="presParOf" srcId="{7BAD1C33-72F1-465E-BF05-5201CF29AC1F}" destId="{51105C67-4B2C-4FE6-94C5-8030FC12BB52}" srcOrd="1" destOrd="0" presId="urn:microsoft.com/office/officeart/2005/8/layout/list1"/>
    <dgm:cxn modelId="{EB60820C-F99B-4D4B-8324-87F0559E092C}" type="presParOf" srcId="{7BAD1C33-72F1-465E-BF05-5201CF29AC1F}" destId="{10A5ECDA-D624-4CD5-BB61-BABE1A8D499A}" srcOrd="2" destOrd="0" presId="urn:microsoft.com/office/officeart/2005/8/layout/list1"/>
    <dgm:cxn modelId="{9164A02C-8B83-48D5-9C98-B11855EB5271}" type="presParOf" srcId="{7BAD1C33-72F1-465E-BF05-5201CF29AC1F}" destId="{213FFDFB-D142-45BB-934D-399CB957EEDB}" srcOrd="3" destOrd="0" presId="urn:microsoft.com/office/officeart/2005/8/layout/list1"/>
    <dgm:cxn modelId="{19F31A31-060F-409F-BD21-A0106D8C3630}" type="presParOf" srcId="{7BAD1C33-72F1-465E-BF05-5201CF29AC1F}" destId="{11BDF48C-CFAA-418B-8693-E16D9D9175AB}" srcOrd="4" destOrd="0" presId="urn:microsoft.com/office/officeart/2005/8/layout/list1"/>
    <dgm:cxn modelId="{7A183122-C5BD-4FEC-BFE4-6BC585E6CA7E}" type="presParOf" srcId="{11BDF48C-CFAA-418B-8693-E16D9D9175AB}" destId="{FC0E5EE0-B7AE-4B49-88E4-20B3804AFBBD}" srcOrd="0" destOrd="0" presId="urn:microsoft.com/office/officeart/2005/8/layout/list1"/>
    <dgm:cxn modelId="{124227C7-3CC8-4355-A261-86AEAAFB80BA}" type="presParOf" srcId="{11BDF48C-CFAA-418B-8693-E16D9D9175AB}" destId="{AF2DEF28-AB91-411A-B2A2-6F24B4AD1E84}" srcOrd="1" destOrd="0" presId="urn:microsoft.com/office/officeart/2005/8/layout/list1"/>
    <dgm:cxn modelId="{EE80A470-D47F-46F1-A463-0B3709F86C6A}" type="presParOf" srcId="{7BAD1C33-72F1-465E-BF05-5201CF29AC1F}" destId="{338677F4-039B-47AA-81CD-16D72953A4A4}" srcOrd="5" destOrd="0" presId="urn:microsoft.com/office/officeart/2005/8/layout/list1"/>
    <dgm:cxn modelId="{52FB403C-6A23-4F3E-A359-73D3AE560BE3}" type="presParOf" srcId="{7BAD1C33-72F1-465E-BF05-5201CF29AC1F}" destId="{B26A7F5A-2A8D-4D49-B1EB-C29178F63DE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736B3-883F-4C89-ABCB-C82E545E64F7}">
      <dsp:nvSpPr>
        <dsp:cNvPr id="0" name=""/>
        <dsp:cNvSpPr/>
      </dsp:nvSpPr>
      <dsp:spPr>
        <a:xfrm>
          <a:off x="0" y="10599"/>
          <a:ext cx="6588691" cy="16087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9DEA5-5081-4574-83CE-8B6B329F0CA7}">
      <dsp:nvSpPr>
        <dsp:cNvPr id="0" name=""/>
        <dsp:cNvSpPr/>
      </dsp:nvSpPr>
      <dsp:spPr>
        <a:xfrm>
          <a:off x="486633" y="372558"/>
          <a:ext cx="886518" cy="8847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A269E8-2507-4C21-8AFD-DC3AB6EF9490}">
      <dsp:nvSpPr>
        <dsp:cNvPr id="0" name=""/>
        <dsp:cNvSpPr/>
      </dsp:nvSpPr>
      <dsp:spPr>
        <a:xfrm>
          <a:off x="3404000" y="7153"/>
          <a:ext cx="2964910" cy="161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21" tIns="170421" rIns="170421" bIns="170421" numCol="1" spcCol="1270" anchor="ctr" anchorCtr="0">
          <a:noAutofit/>
        </a:bodyPr>
        <a:lstStyle/>
        <a:p>
          <a:pPr marL="0" lvl="0" indent="0" algn="l" defTabSz="755650">
            <a:lnSpc>
              <a:spcPct val="100000"/>
            </a:lnSpc>
            <a:spcBef>
              <a:spcPct val="0"/>
            </a:spcBef>
            <a:spcAft>
              <a:spcPct val="35000"/>
            </a:spcAft>
            <a:buNone/>
          </a:pPr>
          <a:r>
            <a:rPr lang="en-US" sz="1700" kern="1200" dirty="0"/>
            <a:t>Effectively create the structure of a website using semantic HTML, and style websites with CSS and responsive layouts.</a:t>
          </a:r>
        </a:p>
      </dsp:txBody>
      <dsp:txXfrm>
        <a:off x="3404000" y="7153"/>
        <a:ext cx="2964910" cy="1610278"/>
      </dsp:txXfrm>
    </dsp:sp>
    <dsp:sp modelId="{6AB78405-7F83-4F67-9934-266AC7621B48}">
      <dsp:nvSpPr>
        <dsp:cNvPr id="0" name=""/>
        <dsp:cNvSpPr/>
      </dsp:nvSpPr>
      <dsp:spPr>
        <a:xfrm>
          <a:off x="1891241" y="0"/>
          <a:ext cx="1689204" cy="160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55" tIns="170255" rIns="170255" bIns="170255" numCol="1" spcCol="1270" anchor="ctr" anchorCtr="0">
          <a:noAutofit/>
        </a:bodyPr>
        <a:lstStyle/>
        <a:p>
          <a:pPr marL="0" lvl="0" indent="0" algn="l" defTabSz="800100">
            <a:lnSpc>
              <a:spcPct val="100000"/>
            </a:lnSpc>
            <a:spcBef>
              <a:spcPct val="0"/>
            </a:spcBef>
            <a:spcAft>
              <a:spcPct val="35000"/>
            </a:spcAft>
            <a:buNone/>
          </a:pPr>
          <a:r>
            <a:rPr lang="en-US" sz="1800" b="0" kern="1200" cap="none" spc="0" dirty="0">
              <a:ln w="0"/>
              <a:solidFill>
                <a:schemeClr val="accent1"/>
              </a:solidFill>
              <a:effectLst>
                <a:outerShdw blurRad="38100" dist="25400" dir="5400000" algn="ctr" rotWithShape="0">
                  <a:srgbClr val="6E747A">
                    <a:alpha val="43000"/>
                  </a:srgbClr>
                </a:outerShdw>
              </a:effectLst>
            </a:rPr>
            <a:t>Construct responsive website layout’s</a:t>
          </a:r>
        </a:p>
      </dsp:txBody>
      <dsp:txXfrm>
        <a:off x="1891241" y="0"/>
        <a:ext cx="1689204" cy="1608705"/>
      </dsp:txXfrm>
    </dsp:sp>
    <dsp:sp modelId="{8446054B-8576-4D17-8BEE-7572CD1F09BE}">
      <dsp:nvSpPr>
        <dsp:cNvPr id="0" name=""/>
        <dsp:cNvSpPr/>
      </dsp:nvSpPr>
      <dsp:spPr>
        <a:xfrm>
          <a:off x="0" y="2011248"/>
          <a:ext cx="6588691" cy="16087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0DFC0-D890-4F7D-AF2D-C4AC3D6D1992}">
      <dsp:nvSpPr>
        <dsp:cNvPr id="0" name=""/>
        <dsp:cNvSpPr/>
      </dsp:nvSpPr>
      <dsp:spPr>
        <a:xfrm>
          <a:off x="486633" y="2373207"/>
          <a:ext cx="886518" cy="8847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74F03A-3F1E-47F4-B034-F7D1267B035C}">
      <dsp:nvSpPr>
        <dsp:cNvPr id="0" name=""/>
        <dsp:cNvSpPr/>
      </dsp:nvSpPr>
      <dsp:spPr>
        <a:xfrm>
          <a:off x="2120401" y="2011248"/>
          <a:ext cx="3908286" cy="161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21" tIns="170421" rIns="170421" bIns="170421" numCol="1" spcCol="1270" anchor="ctr" anchorCtr="0">
          <a:noAutofit/>
        </a:bodyPr>
        <a:lstStyle/>
        <a:p>
          <a:pPr marL="0" lvl="0" indent="0" algn="just" defTabSz="800100">
            <a:lnSpc>
              <a:spcPct val="100000"/>
            </a:lnSpc>
            <a:spcBef>
              <a:spcPct val="0"/>
            </a:spcBef>
            <a:spcAft>
              <a:spcPct val="35000"/>
            </a:spcAft>
            <a:buNone/>
          </a:pPr>
          <a:r>
            <a:rPr lang="en-US" sz="1800" kern="1200" dirty="0"/>
            <a:t>Develop an understanding of different use cases for CSS positioning and display properties and structure the layout of a web page.</a:t>
          </a:r>
        </a:p>
      </dsp:txBody>
      <dsp:txXfrm>
        <a:off x="2120401" y="2011248"/>
        <a:ext cx="3908286" cy="1610278"/>
      </dsp:txXfrm>
    </dsp:sp>
    <dsp:sp modelId="{E29D3142-05FE-4B64-A10E-FE5909AE955D}">
      <dsp:nvSpPr>
        <dsp:cNvPr id="0" name=""/>
        <dsp:cNvSpPr/>
      </dsp:nvSpPr>
      <dsp:spPr>
        <a:xfrm>
          <a:off x="4824696" y="2011248"/>
          <a:ext cx="1689204" cy="160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55" tIns="170255" rIns="170255" bIns="170255" numCol="1" spcCol="1270" anchor="ctr" anchorCtr="0">
          <a:noAutofit/>
        </a:bodyPr>
        <a:lstStyle/>
        <a:p>
          <a:pPr marL="0" lvl="0" indent="0" algn="l" defTabSz="800100">
            <a:lnSpc>
              <a:spcPct val="100000"/>
            </a:lnSpc>
            <a:spcBef>
              <a:spcPct val="0"/>
            </a:spcBef>
            <a:spcAft>
              <a:spcPct val="35000"/>
            </a:spcAft>
            <a:buNone/>
          </a:pPr>
          <a:r>
            <a:rPr lang="en-US" sz="1800" kern="1200" dirty="0"/>
            <a:t>-</a:t>
          </a:r>
        </a:p>
        <a:p>
          <a:pPr marL="0" lvl="0" indent="0" algn="l" defTabSz="800100">
            <a:lnSpc>
              <a:spcPct val="100000"/>
            </a:lnSpc>
            <a:spcBef>
              <a:spcPct val="0"/>
            </a:spcBef>
            <a:spcAft>
              <a:spcPct val="35000"/>
            </a:spcAft>
            <a:buNone/>
          </a:pPr>
          <a:r>
            <a:rPr lang="en-US" sz="1800" kern="1200" dirty="0"/>
            <a:t>-</a:t>
          </a:r>
        </a:p>
      </dsp:txBody>
      <dsp:txXfrm>
        <a:off x="4824696" y="2011248"/>
        <a:ext cx="1689204" cy="1608705"/>
      </dsp:txXfrm>
    </dsp:sp>
    <dsp:sp modelId="{34E065D7-D87D-4EBE-AEDC-D29D0B1009F3}">
      <dsp:nvSpPr>
        <dsp:cNvPr id="0" name=""/>
        <dsp:cNvSpPr/>
      </dsp:nvSpPr>
      <dsp:spPr>
        <a:xfrm>
          <a:off x="0" y="4020857"/>
          <a:ext cx="6588691" cy="16087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496FA-BEF6-406C-9700-43E899E00CE5}">
      <dsp:nvSpPr>
        <dsp:cNvPr id="0" name=""/>
        <dsp:cNvSpPr/>
      </dsp:nvSpPr>
      <dsp:spPr>
        <a:xfrm>
          <a:off x="486633" y="4373855"/>
          <a:ext cx="886518" cy="8847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5DD7DB-82EE-4103-A8AB-18F6E1DEEDCD}">
      <dsp:nvSpPr>
        <dsp:cNvPr id="0" name=""/>
        <dsp:cNvSpPr/>
      </dsp:nvSpPr>
      <dsp:spPr>
        <a:xfrm>
          <a:off x="1679211" y="4022492"/>
          <a:ext cx="2250852" cy="161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421" tIns="170421" rIns="170421" bIns="170421" numCol="1" spcCol="1270" anchor="ctr" anchorCtr="0">
          <a:noAutofit/>
        </a:bodyPr>
        <a:lstStyle/>
        <a:p>
          <a:pPr marL="0" lvl="0" indent="0" algn="l" defTabSz="933450">
            <a:lnSpc>
              <a:spcPct val="100000"/>
            </a:lnSpc>
            <a:spcBef>
              <a:spcPct val="0"/>
            </a:spcBef>
            <a:spcAft>
              <a:spcPct val="35000"/>
            </a:spcAft>
            <a:buNone/>
          </a:pPr>
          <a:r>
            <a:rPr lang="en-US" sz="2100" b="0" kern="1200" cap="none" spc="0" dirty="0">
              <a:ln w="0"/>
              <a:solidFill>
                <a:schemeClr val="accent1"/>
              </a:solidFill>
              <a:effectLst>
                <a:outerShdw blurRad="38100" dist="25400" dir="5400000" algn="ctr" rotWithShape="0">
                  <a:srgbClr val="6E747A">
                    <a:alpha val="43000"/>
                  </a:srgbClr>
                </a:outerShdw>
              </a:effectLst>
            </a:rPr>
            <a:t>Develop interactive websites using JavaScript</a:t>
          </a:r>
        </a:p>
      </dsp:txBody>
      <dsp:txXfrm>
        <a:off x="1679211" y="4022492"/>
        <a:ext cx="2250852" cy="1610278"/>
      </dsp:txXfrm>
    </dsp:sp>
    <dsp:sp modelId="{6E2A7E0A-4721-4531-8888-931739CD502B}">
      <dsp:nvSpPr>
        <dsp:cNvPr id="0" name=""/>
        <dsp:cNvSpPr/>
      </dsp:nvSpPr>
      <dsp:spPr>
        <a:xfrm>
          <a:off x="4289665" y="4008309"/>
          <a:ext cx="2162992" cy="1608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55" tIns="170255" rIns="170255" bIns="170255" numCol="1" spcCol="1270" anchor="ctr" anchorCtr="0">
          <a:noAutofit/>
        </a:bodyPr>
        <a:lstStyle/>
        <a:p>
          <a:pPr marL="0" lvl="0" indent="0" algn="l" defTabSz="800100">
            <a:lnSpc>
              <a:spcPct val="100000"/>
            </a:lnSpc>
            <a:spcBef>
              <a:spcPct val="0"/>
            </a:spcBef>
            <a:spcAft>
              <a:spcPct val="35000"/>
            </a:spcAft>
            <a:buNone/>
          </a:pPr>
          <a:r>
            <a:rPr lang="en-US" sz="1800" kern="1200" dirty="0"/>
            <a:t>Use JavaScript to control a webpage and learn what the Document Object Model (DOM) is.</a:t>
          </a:r>
        </a:p>
      </dsp:txBody>
      <dsp:txXfrm>
        <a:off x="4289665" y="4008309"/>
        <a:ext cx="2162992" cy="1608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D42CB-7C6C-4A98-93F4-9BBFB5DFEB93}">
      <dsp:nvSpPr>
        <dsp:cNvPr id="0" name=""/>
        <dsp:cNvSpPr/>
      </dsp:nvSpPr>
      <dsp:spPr>
        <a:xfrm>
          <a:off x="0" y="0"/>
          <a:ext cx="10515600" cy="54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What is CSS, and how you can use it to style your website. </a:t>
          </a:r>
        </a:p>
      </dsp:txBody>
      <dsp:txXfrm>
        <a:off x="26844" y="26844"/>
        <a:ext cx="10461912" cy="496212"/>
      </dsp:txXfrm>
    </dsp:sp>
    <dsp:sp modelId="{CA24B6DB-2B78-4DDA-A8DA-F7839DC07AC0}">
      <dsp:nvSpPr>
        <dsp:cNvPr id="0" name=""/>
        <dsp:cNvSpPr/>
      </dsp:nvSpPr>
      <dsp:spPr>
        <a:xfrm>
          <a:off x="0" y="629984"/>
          <a:ext cx="10515600" cy="54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How to use CSS selectors and properties. </a:t>
          </a:r>
        </a:p>
      </dsp:txBody>
      <dsp:txXfrm>
        <a:off x="26844" y="656828"/>
        <a:ext cx="10461912" cy="496212"/>
      </dsp:txXfrm>
    </dsp:sp>
    <dsp:sp modelId="{77E436B1-94CA-41E1-ADDA-E018DBC7028B}">
      <dsp:nvSpPr>
        <dsp:cNvPr id="0" name=""/>
        <dsp:cNvSpPr/>
      </dsp:nvSpPr>
      <dsp:spPr>
        <a:xfrm>
          <a:off x="0" y="1237484"/>
          <a:ext cx="10515600" cy="54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Learn about how to use inline, internal and external CSS. </a:t>
          </a:r>
        </a:p>
      </dsp:txBody>
      <dsp:txXfrm>
        <a:off x="26844" y="1264328"/>
        <a:ext cx="10461912" cy="496212"/>
      </dsp:txXfrm>
    </dsp:sp>
    <dsp:sp modelId="{E3FB4562-DFD9-4B1D-888F-8AF17645B8F7}">
      <dsp:nvSpPr>
        <dsp:cNvPr id="0" name=""/>
        <dsp:cNvSpPr/>
      </dsp:nvSpPr>
      <dsp:spPr>
        <a:xfrm>
          <a:off x="0" y="1844984"/>
          <a:ext cx="10515600" cy="54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Class vs. Ids and how to target each.</a:t>
          </a:r>
        </a:p>
      </dsp:txBody>
      <dsp:txXfrm>
        <a:off x="26844" y="1871828"/>
        <a:ext cx="10461912" cy="496212"/>
      </dsp:txXfrm>
    </dsp:sp>
    <dsp:sp modelId="{D22AC980-1899-4E3F-8FD7-4A7DEFB6810B}">
      <dsp:nvSpPr>
        <dsp:cNvPr id="0" name=""/>
        <dsp:cNvSpPr/>
      </dsp:nvSpPr>
      <dsp:spPr>
        <a:xfrm>
          <a:off x="0" y="2452484"/>
          <a:ext cx="10515600" cy="54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CSS display and how to implement layout.</a:t>
          </a:r>
        </a:p>
      </dsp:txBody>
      <dsp:txXfrm>
        <a:off x="26844" y="2479328"/>
        <a:ext cx="10461912" cy="496212"/>
      </dsp:txXfrm>
    </dsp:sp>
    <dsp:sp modelId="{017376EF-597E-4B95-B347-AAA08DF02399}">
      <dsp:nvSpPr>
        <dsp:cNvPr id="0" name=""/>
        <dsp:cNvSpPr/>
      </dsp:nvSpPr>
      <dsp:spPr>
        <a:xfrm>
          <a:off x="0" y="3059984"/>
          <a:ext cx="10515600" cy="54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How to use CSS static, relative and absolute positioning systems. </a:t>
          </a:r>
        </a:p>
      </dsp:txBody>
      <dsp:txXfrm>
        <a:off x="26844" y="3086828"/>
        <a:ext cx="10461912" cy="496212"/>
      </dsp:txXfrm>
    </dsp:sp>
    <dsp:sp modelId="{559AE9DD-DF86-4CBE-BA28-80E04EE59689}">
      <dsp:nvSpPr>
        <dsp:cNvPr id="0" name=""/>
        <dsp:cNvSpPr/>
      </dsp:nvSpPr>
      <dsp:spPr>
        <a:xfrm>
          <a:off x="0" y="3667484"/>
          <a:ext cx="10515600" cy="54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Font styling using CSS and web safe fonts. </a:t>
          </a:r>
        </a:p>
      </dsp:txBody>
      <dsp:txXfrm>
        <a:off x="26844" y="3694328"/>
        <a:ext cx="10461912" cy="496212"/>
      </dsp:txXfrm>
    </dsp:sp>
    <dsp:sp modelId="{F95A8234-33A8-424B-BC5F-C717A0D59750}">
      <dsp:nvSpPr>
        <dsp:cNvPr id="0" name=""/>
        <dsp:cNvSpPr/>
      </dsp:nvSpPr>
      <dsp:spPr>
        <a:xfrm>
          <a:off x="0" y="4274984"/>
          <a:ext cx="10515600" cy="54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How to use CSS float and clear. </a:t>
          </a:r>
        </a:p>
      </dsp:txBody>
      <dsp:txXfrm>
        <a:off x="26844" y="4301828"/>
        <a:ext cx="10461912" cy="496212"/>
      </dsp:txXfrm>
    </dsp:sp>
    <dsp:sp modelId="{BDEA92BC-4DCE-4B9B-9E5E-91EA489B92C4}">
      <dsp:nvSpPr>
        <dsp:cNvPr id="0" name=""/>
        <dsp:cNvSpPr/>
      </dsp:nvSpPr>
      <dsp:spPr>
        <a:xfrm>
          <a:off x="0" y="4882484"/>
          <a:ext cx="10515600" cy="5499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How combine CSS selectors and understand selector priority</a:t>
          </a:r>
        </a:p>
      </dsp:txBody>
      <dsp:txXfrm>
        <a:off x="26844" y="4909328"/>
        <a:ext cx="10461912" cy="496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C7932-4A12-4273-A93C-059B71E149E9}">
      <dsp:nvSpPr>
        <dsp:cNvPr id="0" name=""/>
        <dsp:cNvSpPr/>
      </dsp:nvSpPr>
      <dsp:spPr>
        <a:xfrm>
          <a:off x="0" y="22478"/>
          <a:ext cx="7338039" cy="13466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513" tIns="937260" rIns="56951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hlinkClick xmlns:r="http://schemas.openxmlformats.org/officeDocument/2006/relationships" r:id="rId1"/>
            </a:rPr>
            <a:t>https://developer.mozilla.org/en-US/docs/Web/CSS/Reference</a:t>
          </a:r>
          <a:endParaRPr lang="en-US" sz="1800" kern="1200"/>
        </a:p>
      </dsp:txBody>
      <dsp:txXfrm>
        <a:off x="0" y="22478"/>
        <a:ext cx="7338039" cy="1346625"/>
      </dsp:txXfrm>
    </dsp:sp>
    <dsp:sp modelId="{FFE2FC39-AFAC-4131-B84A-86FFAF982687}">
      <dsp:nvSpPr>
        <dsp:cNvPr id="0" name=""/>
        <dsp:cNvSpPr/>
      </dsp:nvSpPr>
      <dsp:spPr>
        <a:xfrm>
          <a:off x="366901" y="124512"/>
          <a:ext cx="5136627" cy="5621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152" tIns="0" rIns="194152" bIns="0" numCol="1" spcCol="1270" anchor="ctr" anchorCtr="0">
          <a:noAutofit/>
        </a:bodyPr>
        <a:lstStyle/>
        <a:p>
          <a:pPr marL="0" lvl="0" indent="0" algn="l" defTabSz="800100">
            <a:lnSpc>
              <a:spcPct val="90000"/>
            </a:lnSpc>
            <a:spcBef>
              <a:spcPct val="0"/>
            </a:spcBef>
            <a:spcAft>
              <a:spcPct val="35000"/>
            </a:spcAft>
            <a:buNone/>
          </a:pPr>
          <a:r>
            <a:rPr lang="en-US" sz="1800" kern="1200"/>
            <a:t>CSS REFRENCE:</a:t>
          </a:r>
        </a:p>
      </dsp:txBody>
      <dsp:txXfrm>
        <a:off x="394344" y="151955"/>
        <a:ext cx="5081741" cy="507279"/>
      </dsp:txXfrm>
    </dsp:sp>
    <dsp:sp modelId="{762761EC-D918-483C-B584-EC3F17BFD340}">
      <dsp:nvSpPr>
        <dsp:cNvPr id="0" name=""/>
        <dsp:cNvSpPr/>
      </dsp:nvSpPr>
      <dsp:spPr>
        <a:xfrm>
          <a:off x="0" y="1510068"/>
          <a:ext cx="7338039" cy="13466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513" tIns="937260" rIns="56951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hlinkClick xmlns:r="http://schemas.openxmlformats.org/officeDocument/2006/relationships" r:id="rId2"/>
            </a:rPr>
            <a:t>https://web.stanford.edu/group/csp/cs21/csscheatsheet.pdf</a:t>
          </a:r>
          <a:endParaRPr lang="en-US" sz="1800" kern="1200"/>
        </a:p>
      </dsp:txBody>
      <dsp:txXfrm>
        <a:off x="0" y="1510068"/>
        <a:ext cx="7338039" cy="1346625"/>
      </dsp:txXfrm>
    </dsp:sp>
    <dsp:sp modelId="{67328354-8C04-4D50-8F4E-6520FCD63EFC}">
      <dsp:nvSpPr>
        <dsp:cNvPr id="0" name=""/>
        <dsp:cNvSpPr/>
      </dsp:nvSpPr>
      <dsp:spPr>
        <a:xfrm>
          <a:off x="366901" y="1612103"/>
          <a:ext cx="5136627" cy="5621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152" tIns="0" rIns="194152" bIns="0" numCol="1" spcCol="1270" anchor="ctr" anchorCtr="0">
          <a:noAutofit/>
        </a:bodyPr>
        <a:lstStyle/>
        <a:p>
          <a:pPr marL="0" lvl="0" indent="0" algn="l" defTabSz="800100">
            <a:lnSpc>
              <a:spcPct val="90000"/>
            </a:lnSpc>
            <a:spcBef>
              <a:spcPct val="0"/>
            </a:spcBef>
            <a:spcAft>
              <a:spcPct val="35000"/>
            </a:spcAft>
            <a:buNone/>
          </a:pPr>
          <a:r>
            <a:rPr lang="en-US" sz="1800" kern="1200"/>
            <a:t>CSS CHEATSHEET</a:t>
          </a:r>
        </a:p>
      </dsp:txBody>
      <dsp:txXfrm>
        <a:off x="394344" y="1639546"/>
        <a:ext cx="5081741" cy="507279"/>
      </dsp:txXfrm>
    </dsp:sp>
    <dsp:sp modelId="{11F43E2B-7AB0-40A7-8F5E-6C619F198028}">
      <dsp:nvSpPr>
        <dsp:cNvPr id="0" name=""/>
        <dsp:cNvSpPr/>
      </dsp:nvSpPr>
      <dsp:spPr>
        <a:xfrm>
          <a:off x="0" y="2997659"/>
          <a:ext cx="7338039" cy="1807312"/>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513" tIns="937260" rIns="5695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hlinkClick xmlns:r="http://schemas.openxmlformats.org/officeDocument/2006/relationships" r:id="rId3"/>
            </a:rPr>
            <a:t>https://developer.mozilla.org/en-US/docs/Web/CSS/color_value</a:t>
          </a:r>
          <a:endParaRPr lang="en-US" sz="1600" kern="1200" dirty="0"/>
        </a:p>
        <a:p>
          <a:pPr marL="171450" lvl="1" indent="-171450" algn="l" defTabSz="711200">
            <a:lnSpc>
              <a:spcPct val="90000"/>
            </a:lnSpc>
            <a:spcBef>
              <a:spcPct val="0"/>
            </a:spcBef>
            <a:spcAft>
              <a:spcPct val="15000"/>
            </a:spcAft>
            <a:buChar char="•"/>
          </a:pPr>
          <a:r>
            <a:rPr lang="en-US" sz="1600" kern="1200" dirty="0">
              <a:hlinkClick xmlns:r="http://schemas.openxmlformats.org/officeDocument/2006/relationships" r:id="rId4"/>
            </a:rPr>
            <a:t>https://farbvelo.elastiq.ch</a:t>
          </a:r>
          <a:endParaRPr lang="en-US" sz="1600" kern="1200" dirty="0"/>
        </a:p>
        <a:p>
          <a:pPr marL="171450" lvl="1" indent="-171450" algn="l" defTabSz="711200">
            <a:lnSpc>
              <a:spcPct val="90000"/>
            </a:lnSpc>
            <a:spcBef>
              <a:spcPct val="0"/>
            </a:spcBef>
            <a:spcAft>
              <a:spcPct val="15000"/>
            </a:spcAft>
            <a:buChar char="•"/>
          </a:pPr>
          <a:r>
            <a:rPr lang="en-US" sz="1600" kern="1200" dirty="0">
              <a:hlinkClick xmlns:r="http://schemas.openxmlformats.org/officeDocument/2006/relationships" r:id="rId5"/>
            </a:rPr>
            <a:t>http://colinkeany.com/blend</a:t>
          </a:r>
          <a:endParaRPr lang="en-US" sz="1600" kern="1200" dirty="0"/>
        </a:p>
      </dsp:txBody>
      <dsp:txXfrm>
        <a:off x="0" y="2997659"/>
        <a:ext cx="7338039" cy="1807312"/>
      </dsp:txXfrm>
    </dsp:sp>
    <dsp:sp modelId="{D06A8E10-DC8C-4BB0-A6AF-511C07BFF4F4}">
      <dsp:nvSpPr>
        <dsp:cNvPr id="0" name=""/>
        <dsp:cNvSpPr/>
      </dsp:nvSpPr>
      <dsp:spPr>
        <a:xfrm>
          <a:off x="366901" y="3099693"/>
          <a:ext cx="5136627" cy="5621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152" tIns="0" rIns="194152" bIns="0" numCol="1" spcCol="1270" anchor="ctr" anchorCtr="0">
          <a:noAutofit/>
        </a:bodyPr>
        <a:lstStyle/>
        <a:p>
          <a:pPr marL="0" lvl="0" indent="0" algn="l" defTabSz="800100">
            <a:lnSpc>
              <a:spcPct val="90000"/>
            </a:lnSpc>
            <a:spcBef>
              <a:spcPct val="0"/>
            </a:spcBef>
            <a:spcAft>
              <a:spcPct val="35000"/>
            </a:spcAft>
            <a:buNone/>
          </a:pPr>
          <a:r>
            <a:rPr lang="en-US" sz="1800" kern="1200" dirty="0"/>
            <a:t>CSS COLORS:</a:t>
          </a:r>
        </a:p>
      </dsp:txBody>
      <dsp:txXfrm>
        <a:off x="394344" y="3127136"/>
        <a:ext cx="5081741" cy="507279"/>
      </dsp:txXfrm>
    </dsp:sp>
    <dsp:sp modelId="{8064193F-A850-4AC4-95ED-EE48DDDF8ABC}">
      <dsp:nvSpPr>
        <dsp:cNvPr id="0" name=""/>
        <dsp:cNvSpPr/>
      </dsp:nvSpPr>
      <dsp:spPr>
        <a:xfrm>
          <a:off x="0" y="4945937"/>
          <a:ext cx="7338039" cy="1275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9513" tIns="937260" rIns="56951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hlinkClick xmlns:r="http://schemas.openxmlformats.org/officeDocument/2006/relationships" r:id="rId6"/>
            </a:rPr>
            <a:t>https://developer.mozilla.org/en-US/docs/Web/CSS/border-style</a:t>
          </a:r>
          <a:endParaRPr lang="en-US" sz="1600" kern="1200" dirty="0"/>
        </a:p>
      </dsp:txBody>
      <dsp:txXfrm>
        <a:off x="0" y="4945937"/>
        <a:ext cx="7338039" cy="1275750"/>
      </dsp:txXfrm>
    </dsp:sp>
    <dsp:sp modelId="{3495FFDD-14F2-4500-9F01-3EEED05BCB5B}">
      <dsp:nvSpPr>
        <dsp:cNvPr id="0" name=""/>
        <dsp:cNvSpPr/>
      </dsp:nvSpPr>
      <dsp:spPr>
        <a:xfrm>
          <a:off x="366901" y="5047972"/>
          <a:ext cx="5136627" cy="5621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152" tIns="0" rIns="194152" bIns="0" numCol="1" spcCol="1270" anchor="ctr" anchorCtr="0">
          <a:noAutofit/>
        </a:bodyPr>
        <a:lstStyle/>
        <a:p>
          <a:pPr marL="0" lvl="0" indent="0" algn="l" defTabSz="800100">
            <a:lnSpc>
              <a:spcPct val="90000"/>
            </a:lnSpc>
            <a:spcBef>
              <a:spcPct val="0"/>
            </a:spcBef>
            <a:spcAft>
              <a:spcPct val="35000"/>
            </a:spcAft>
            <a:buNone/>
          </a:pPr>
          <a:r>
            <a:rPr lang="en-US" sz="1800" kern="1200"/>
            <a:t>CSS BORDERS:</a:t>
          </a:r>
        </a:p>
      </dsp:txBody>
      <dsp:txXfrm>
        <a:off x="394344" y="5075415"/>
        <a:ext cx="5081741" cy="507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8FAB0-999C-481E-82C0-57EECD1D0C5D}">
      <dsp:nvSpPr>
        <dsp:cNvPr id="0" name=""/>
        <dsp:cNvSpPr/>
      </dsp:nvSpPr>
      <dsp:spPr>
        <a:xfrm>
          <a:off x="0" y="1091537"/>
          <a:ext cx="10515600" cy="13403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Any height &amp; width properties will be ignored.</a:t>
          </a:r>
        </a:p>
        <a:p>
          <a:pPr marL="228600" lvl="1" indent="-228600" algn="l" defTabSz="1022350">
            <a:lnSpc>
              <a:spcPct val="90000"/>
            </a:lnSpc>
            <a:spcBef>
              <a:spcPct val="0"/>
            </a:spcBef>
            <a:spcAft>
              <a:spcPct val="15000"/>
            </a:spcAft>
            <a:buChar char="•"/>
          </a:pPr>
          <a:r>
            <a:rPr lang="en-US" sz="2300" kern="1200"/>
            <a:t>Margin &amp; padding push elements away horizontally but not vertically.</a:t>
          </a:r>
        </a:p>
      </dsp:txBody>
      <dsp:txXfrm>
        <a:off x="0" y="1091537"/>
        <a:ext cx="10515600" cy="1340325"/>
      </dsp:txXfrm>
    </dsp:sp>
    <dsp:sp modelId="{31D7C55E-3F39-4969-820F-825BB33E8E7A}">
      <dsp:nvSpPr>
        <dsp:cNvPr id="0" name=""/>
        <dsp:cNvSpPr/>
      </dsp:nvSpPr>
      <dsp:spPr>
        <a:xfrm>
          <a:off x="525780" y="752057"/>
          <a:ext cx="7360920" cy="6789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defRPr b="1"/>
          </a:pPr>
          <a:r>
            <a:rPr lang="en-US" sz="2400" kern="1200" dirty="0"/>
            <a:t>Inline elements fit in alongside other elements</a:t>
          </a:r>
        </a:p>
      </dsp:txBody>
      <dsp:txXfrm>
        <a:off x="558924" y="785201"/>
        <a:ext cx="7294632" cy="612672"/>
      </dsp:txXfrm>
    </dsp:sp>
    <dsp:sp modelId="{2E0DC616-272D-41E1-A1EC-D3FC7725A6B7}">
      <dsp:nvSpPr>
        <dsp:cNvPr id="0" name=""/>
        <dsp:cNvSpPr/>
      </dsp:nvSpPr>
      <dsp:spPr>
        <a:xfrm>
          <a:off x="0" y="3200341"/>
          <a:ext cx="10515600" cy="1340325"/>
        </a:xfrm>
        <a:prstGeom prst="rect">
          <a:avLst/>
        </a:prstGeom>
        <a:solidFill>
          <a:schemeClr val="lt1">
            <a:alpha val="90000"/>
            <a:hueOff val="0"/>
            <a:satOff val="0"/>
            <a:lumOff val="0"/>
            <a:alphaOff val="0"/>
          </a:schemeClr>
        </a:solidFill>
        <a:ln w="12700" cap="flat" cmpd="sng" algn="ctr">
          <a:solidFill>
            <a:schemeClr val="accent5">
              <a:hueOff val="787450"/>
              <a:satOff val="42288"/>
              <a:lumOff val="-15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Elements start on a new line, and they take up the whole width </a:t>
          </a:r>
        </a:p>
        <a:p>
          <a:pPr marL="228600" lvl="1" indent="-228600" algn="l" defTabSz="1022350">
            <a:lnSpc>
              <a:spcPct val="90000"/>
            </a:lnSpc>
            <a:spcBef>
              <a:spcPct val="0"/>
            </a:spcBef>
            <a:spcAft>
              <a:spcPct val="15000"/>
            </a:spcAft>
            <a:buChar char="•"/>
          </a:pPr>
          <a:r>
            <a:rPr lang="en-US" sz="2300" kern="1200"/>
            <a:t>The width could be changed</a:t>
          </a:r>
        </a:p>
      </dsp:txBody>
      <dsp:txXfrm>
        <a:off x="0" y="3200341"/>
        <a:ext cx="10515600" cy="1340325"/>
      </dsp:txXfrm>
    </dsp:sp>
    <dsp:sp modelId="{9E8DF7DA-62B2-47C0-9404-AEA540F0AE75}">
      <dsp:nvSpPr>
        <dsp:cNvPr id="0" name=""/>
        <dsp:cNvSpPr/>
      </dsp:nvSpPr>
      <dsp:spPr>
        <a:xfrm>
          <a:off x="525780" y="2860861"/>
          <a:ext cx="7360920" cy="678960"/>
        </a:xfrm>
        <a:prstGeom prst="roundRect">
          <a:avLst/>
        </a:prstGeom>
        <a:solidFill>
          <a:schemeClr val="accent5">
            <a:hueOff val="787450"/>
            <a:satOff val="42288"/>
            <a:lumOff val="-15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defRPr b="1"/>
          </a:pPr>
          <a:r>
            <a:rPr lang="en-US" sz="2300" kern="1200" dirty="0"/>
            <a:t>Block level elements take up a whole "block" of space. </a:t>
          </a:r>
        </a:p>
      </dsp:txBody>
      <dsp:txXfrm>
        <a:off x="558924" y="2894005"/>
        <a:ext cx="7294632"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094FB-1975-404E-880E-546034821E5B}">
      <dsp:nvSpPr>
        <dsp:cNvPr id="0" name=""/>
        <dsp:cNvSpPr/>
      </dsp:nvSpPr>
      <dsp:spPr>
        <a:xfrm>
          <a:off x="1426470" y="294254"/>
          <a:ext cx="2161687" cy="21616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D69BC-9286-49EF-82B0-59852844A828}">
      <dsp:nvSpPr>
        <dsp:cNvPr id="0" name=""/>
        <dsp:cNvSpPr/>
      </dsp:nvSpPr>
      <dsp:spPr>
        <a:xfrm>
          <a:off x="2037316" y="661856"/>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255D10-B2E8-42E6-B9EA-5AA03820E972}">
      <dsp:nvSpPr>
        <dsp:cNvPr id="0" name=""/>
        <dsp:cNvSpPr/>
      </dsp:nvSpPr>
      <dsp:spPr>
        <a:xfrm>
          <a:off x="256151" y="2995470"/>
          <a:ext cx="4519344" cy="927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t>The element itself is formatted as an inline element, but you can apply height and width values</a:t>
          </a:r>
        </a:p>
      </dsp:txBody>
      <dsp:txXfrm>
        <a:off x="256151" y="2995470"/>
        <a:ext cx="4519344" cy="927829"/>
      </dsp:txXfrm>
    </dsp:sp>
    <dsp:sp modelId="{46CED274-846E-4FF4-8043-48C5FD92EA9C}">
      <dsp:nvSpPr>
        <dsp:cNvPr id="0" name=""/>
        <dsp:cNvSpPr/>
      </dsp:nvSpPr>
      <dsp:spPr>
        <a:xfrm>
          <a:off x="6746706" y="294254"/>
          <a:ext cx="2161687" cy="21616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62D52-D4A0-498D-B64F-D75D5E302CEF}">
      <dsp:nvSpPr>
        <dsp:cNvPr id="0" name=""/>
        <dsp:cNvSpPr/>
      </dsp:nvSpPr>
      <dsp:spPr>
        <a:xfrm>
          <a:off x="7206835" y="661856"/>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1971DA-3EA6-47FA-9D3E-3B5BA715233C}">
      <dsp:nvSpPr>
        <dsp:cNvPr id="0" name=""/>
        <dsp:cNvSpPr/>
      </dsp:nvSpPr>
      <dsp:spPr>
        <a:xfrm>
          <a:off x="5883980" y="3156680"/>
          <a:ext cx="3891108" cy="9278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dirty="0"/>
            <a:t> The element disappears (the element’s space is removed)</a:t>
          </a:r>
        </a:p>
      </dsp:txBody>
      <dsp:txXfrm>
        <a:off x="5883980" y="3156680"/>
        <a:ext cx="3891108" cy="9278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749CF-4B93-4780-A57B-39E4D032C50E}">
      <dsp:nvSpPr>
        <dsp:cNvPr id="0" name=""/>
        <dsp:cNvSpPr/>
      </dsp:nvSpPr>
      <dsp:spPr>
        <a:xfrm>
          <a:off x="1253" y="913134"/>
          <a:ext cx="4579264" cy="25250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Often used as a container for other HTML elements. When used together with CSS, &lt;div&gt; could be used to style blocks of content</a:t>
          </a:r>
        </a:p>
      </dsp:txBody>
      <dsp:txXfrm>
        <a:off x="1253" y="913134"/>
        <a:ext cx="4579264" cy="2525068"/>
      </dsp:txXfrm>
    </dsp:sp>
    <dsp:sp modelId="{CC1F6D8B-9F7C-4A67-AB52-DF6141EB0EA1}">
      <dsp:nvSpPr>
        <dsp:cNvPr id="0" name=""/>
        <dsp:cNvSpPr/>
      </dsp:nvSpPr>
      <dsp:spPr>
        <a:xfrm>
          <a:off x="5935081" y="913134"/>
          <a:ext cx="4579264" cy="25250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An inline container used to mark up a part of a text, or a part of a document. When used together with CSS, &lt;span&gt; could be used to style parts of the text</a:t>
          </a:r>
        </a:p>
      </dsp:txBody>
      <dsp:txXfrm>
        <a:off x="5935081" y="913134"/>
        <a:ext cx="4579264" cy="25250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5ECDA-D624-4CD5-BB61-BABE1A8D499A}">
      <dsp:nvSpPr>
        <dsp:cNvPr id="0" name=""/>
        <dsp:cNvSpPr/>
      </dsp:nvSpPr>
      <dsp:spPr>
        <a:xfrm>
          <a:off x="0" y="406044"/>
          <a:ext cx="10515600" cy="1064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41528" rIns="8161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e.g. let an image float left to the text in a container.</a:t>
          </a:r>
        </a:p>
      </dsp:txBody>
      <dsp:txXfrm>
        <a:off x="0" y="406044"/>
        <a:ext cx="10515600" cy="1064700"/>
      </dsp:txXfrm>
    </dsp:sp>
    <dsp:sp modelId="{03594137-B5E2-4730-82C0-E535510D1C86}">
      <dsp:nvSpPr>
        <dsp:cNvPr id="0" name=""/>
        <dsp:cNvSpPr/>
      </dsp:nvSpPr>
      <dsp:spPr>
        <a:xfrm>
          <a:off x="525780" y="22283"/>
          <a:ext cx="8686768"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dirty="0"/>
            <a:t>The float property is used for positioning and formatting content</a:t>
          </a:r>
        </a:p>
      </dsp:txBody>
      <dsp:txXfrm>
        <a:off x="563247" y="59750"/>
        <a:ext cx="8611834" cy="692586"/>
      </dsp:txXfrm>
    </dsp:sp>
    <dsp:sp modelId="{B26A7F5A-2A8D-4D49-B1EB-C29178F63DE8}">
      <dsp:nvSpPr>
        <dsp:cNvPr id="0" name=""/>
        <dsp:cNvSpPr/>
      </dsp:nvSpPr>
      <dsp:spPr>
        <a:xfrm>
          <a:off x="0" y="1994904"/>
          <a:ext cx="10515600" cy="2334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41528" rIns="816127"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Left - The element floats to the left of its container</a:t>
          </a:r>
        </a:p>
        <a:p>
          <a:pPr marL="228600" lvl="1" indent="-228600" algn="l" defTabSz="1155700">
            <a:lnSpc>
              <a:spcPct val="90000"/>
            </a:lnSpc>
            <a:spcBef>
              <a:spcPct val="0"/>
            </a:spcBef>
            <a:spcAft>
              <a:spcPct val="15000"/>
            </a:spcAft>
            <a:buChar char="•"/>
          </a:pPr>
          <a:r>
            <a:rPr lang="en-US" sz="2600" kern="1200"/>
            <a:t>right - The element floats to the right of its container</a:t>
          </a:r>
        </a:p>
        <a:p>
          <a:pPr marL="228600" lvl="1" indent="-228600" algn="l" defTabSz="1155700">
            <a:lnSpc>
              <a:spcPct val="90000"/>
            </a:lnSpc>
            <a:spcBef>
              <a:spcPct val="0"/>
            </a:spcBef>
            <a:spcAft>
              <a:spcPct val="15000"/>
            </a:spcAft>
            <a:buChar char="•"/>
          </a:pPr>
          <a:r>
            <a:rPr lang="en-US" sz="2600" kern="1200" dirty="0"/>
            <a:t>none - The element does not float (will be displayed just where it occurs in the text). </a:t>
          </a:r>
        </a:p>
      </dsp:txBody>
      <dsp:txXfrm>
        <a:off x="0" y="1994904"/>
        <a:ext cx="10515600" cy="2334150"/>
      </dsp:txXfrm>
    </dsp:sp>
    <dsp:sp modelId="{AF2DEF28-AB91-411A-B2A2-6F24B4AD1E84}">
      <dsp:nvSpPr>
        <dsp:cNvPr id="0" name=""/>
        <dsp:cNvSpPr/>
      </dsp:nvSpPr>
      <dsp:spPr>
        <a:xfrm>
          <a:off x="525780" y="1611144"/>
          <a:ext cx="8686768"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dirty="0"/>
            <a:t>The float property can have one of the following values:</a:t>
          </a:r>
        </a:p>
      </dsp:txBody>
      <dsp:txXfrm>
        <a:off x="563247" y="1648611"/>
        <a:ext cx="8611834" cy="6925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1F0FB-5A95-43AE-A254-C8EC0F1F4833}" type="datetimeFigureOut">
              <a:rPr lang="en-US" smtClean="0"/>
              <a:t>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E426F-D8C4-439D-9B6D-C97825B0B21E}" type="slidenum">
              <a:rPr lang="en-US" smtClean="0"/>
              <a:t>‹#›</a:t>
            </a:fld>
            <a:endParaRPr lang="en-US"/>
          </a:p>
        </p:txBody>
      </p:sp>
    </p:spTree>
    <p:extLst>
      <p:ext uri="{BB962C8B-B14F-4D97-AF65-F5344CB8AC3E}">
        <p14:creationId xmlns:p14="http://schemas.microsoft.com/office/powerpoint/2010/main" val="2773023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colinkeany.com/blend"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E426F-D8C4-439D-9B6D-C97825B0B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59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14</a:t>
            </a:fld>
            <a:endParaRPr lang="en-US"/>
          </a:p>
        </p:txBody>
      </p:sp>
    </p:spTree>
    <p:extLst>
      <p:ext uri="{BB962C8B-B14F-4D97-AF65-F5344CB8AC3E}">
        <p14:creationId xmlns:p14="http://schemas.microsoft.com/office/powerpoint/2010/main" val="569054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15</a:t>
            </a:fld>
            <a:endParaRPr lang="en-US"/>
          </a:p>
        </p:txBody>
      </p:sp>
    </p:spTree>
    <p:extLst>
      <p:ext uri="{BB962C8B-B14F-4D97-AF65-F5344CB8AC3E}">
        <p14:creationId xmlns:p14="http://schemas.microsoft.com/office/powerpoint/2010/main" val="2782653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Group All SIMILIAR STYLES TOGETHER (h1</a:t>
            </a:r>
            <a:r>
              <a:rPr lang="en-US" dirty="0">
                <a:solidFill>
                  <a:srgbClr val="CC7832"/>
                </a:solidFill>
                <a:effectLst/>
              </a:rPr>
              <a:t>,</a:t>
            </a:r>
            <a:r>
              <a:rPr lang="en-US" dirty="0"/>
              <a:t>h2 -&gt; color</a:t>
            </a:r>
            <a:r>
              <a:rPr lang="en-US" dirty="0">
                <a:solidFill>
                  <a:srgbClr val="CC7832"/>
                </a:solidFill>
                <a:effectLst/>
              </a:rPr>
              <a:t>, </a:t>
            </a:r>
            <a:r>
              <a:rPr lang="en-US" dirty="0"/>
              <a:t>font-family)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NESTED ELEMENTS INHIRIT THE STYLE OF PARENT ELEMENTS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body{</a:t>
            </a:r>
          </a:p>
          <a:p>
            <a:pPr marL="0" indent="0">
              <a:buFont typeface="Arial" panose="020B0604020202020204" pitchFamily="34" charset="0"/>
              <a:buNone/>
            </a:pPr>
            <a:r>
              <a:rPr lang="en-US" dirty="0"/>
              <a:t>    font-family: Arial;</a:t>
            </a:r>
          </a:p>
          <a:p>
            <a:pPr marL="0" indent="0">
              <a:buFont typeface="Arial" panose="020B0604020202020204" pitchFamily="34" charset="0"/>
              <a:buNone/>
            </a:pPr>
            <a:r>
              <a:rPr lang="en-US" dirty="0"/>
              <a:t>    font-size: 18px;</a:t>
            </a:r>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h1,h2{</a:t>
            </a:r>
          </a:p>
          <a:p>
            <a:pPr marL="0" indent="0">
              <a:buFont typeface="Arial" panose="020B0604020202020204" pitchFamily="34" charset="0"/>
              <a:buNone/>
            </a:pPr>
            <a:r>
              <a:rPr lang="en-US" dirty="0"/>
              <a:t>color: green;</a:t>
            </a:r>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h1{</a:t>
            </a:r>
          </a:p>
          <a:p>
            <a:pPr marL="0" indent="0">
              <a:buFont typeface="Arial" panose="020B0604020202020204" pitchFamily="34" charset="0"/>
              <a:buNone/>
            </a:pPr>
            <a:r>
              <a:rPr lang="en-US" dirty="0"/>
              <a:t>    font-size: 40px;</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h2{</a:t>
            </a:r>
          </a:p>
          <a:p>
            <a:pPr marL="0" indent="0">
              <a:buFont typeface="Arial" panose="020B0604020202020204" pitchFamily="34" charset="0"/>
              <a:buNone/>
            </a:pPr>
            <a:r>
              <a:rPr lang="en-US" dirty="0"/>
              <a:t>    font-size: 30px;</a:t>
            </a:r>
          </a:p>
          <a:p>
            <a:pPr marL="0" indent="0">
              <a:buFont typeface="Arial" panose="020B0604020202020204" pitchFamily="34" charset="0"/>
              <a:buNone/>
            </a:pPr>
            <a:r>
              <a:rPr lang="en-US" dirty="0"/>
              <a:t>}</a:t>
            </a:r>
          </a:p>
          <a:p>
            <a:pPr marL="0" indent="0">
              <a:buFont typeface="Arial" panose="020B0604020202020204" pitchFamily="34" charset="0"/>
              <a:buNone/>
            </a:pPr>
            <a:r>
              <a:rPr lang="en-US" dirty="0"/>
              <a:t>p{</a:t>
            </a:r>
          </a:p>
          <a:p>
            <a:pPr marL="0" indent="0">
              <a:buFont typeface="Arial" panose="020B0604020202020204" pitchFamily="34" charset="0"/>
              <a:buNone/>
            </a:pPr>
            <a:r>
              <a:rPr lang="en-US" dirty="0"/>
              <a:t>    text-align: justify;</a:t>
            </a:r>
          </a:p>
          <a:p>
            <a:pPr marL="0" indent="0">
              <a:buFont typeface="Arial" panose="020B0604020202020204" pitchFamily="34" charset="0"/>
              <a:buNone/>
            </a:pPr>
            <a:r>
              <a:rPr lang="en-US" dirty="0"/>
              <a:t>}</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16</a:t>
            </a:fld>
            <a:endParaRPr lang="en-US"/>
          </a:p>
        </p:txBody>
      </p:sp>
    </p:spTree>
    <p:extLst>
      <p:ext uri="{BB962C8B-B14F-4D97-AF65-F5344CB8AC3E}">
        <p14:creationId xmlns:p14="http://schemas.microsoft.com/office/powerpoint/2010/main" val="1099120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You can also specify that only specific HTML elements should be affected by a class.</a:t>
            </a:r>
          </a:p>
          <a:p>
            <a:pPr marL="0" indent="0">
              <a:buNone/>
            </a:pPr>
            <a:r>
              <a:rPr lang="en-US" sz="1200" dirty="0"/>
              <a:t>(e.g.) </a:t>
            </a:r>
            <a:r>
              <a:rPr lang="en-US" sz="1200" dirty="0" err="1"/>
              <a:t>p.center</a:t>
            </a:r>
            <a:r>
              <a:rPr lang="en-US" sz="1200" dirty="0"/>
              <a:t> {text-align: center;}</a:t>
            </a:r>
          </a:p>
          <a:p>
            <a:pPr marL="0" indent="0">
              <a:buNone/>
            </a:pPr>
            <a:r>
              <a:rPr lang="en-US" sz="1200" dirty="0"/>
              <a:t> &lt;p&gt; elements with class="center" will be center-aligned: </a:t>
            </a:r>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17</a:t>
            </a:fld>
            <a:endParaRPr lang="en-US"/>
          </a:p>
        </p:txBody>
      </p:sp>
    </p:spTree>
    <p:extLst>
      <p:ext uri="{BB962C8B-B14F-4D97-AF65-F5344CB8AC3E}">
        <p14:creationId xmlns:p14="http://schemas.microsoft.com/office/powerpoint/2010/main" val="2160134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a:t>
            </a:r>
          </a:p>
        </p:txBody>
      </p:sp>
      <p:sp>
        <p:nvSpPr>
          <p:cNvPr id="4" name="Slide Number Placeholder 3"/>
          <p:cNvSpPr>
            <a:spLocks noGrp="1"/>
          </p:cNvSpPr>
          <p:nvPr>
            <p:ph type="sldNum" sz="quarter" idx="5"/>
          </p:nvPr>
        </p:nvSpPr>
        <p:spPr/>
        <p:txBody>
          <a:bodyPr/>
          <a:lstStyle/>
          <a:p>
            <a:fld id="{C1FE426F-D8C4-439D-9B6D-C97825B0B21E}" type="slidenum">
              <a:rPr lang="en-US" smtClean="0"/>
              <a:t>18</a:t>
            </a:fld>
            <a:endParaRPr lang="en-US"/>
          </a:p>
        </p:txBody>
      </p:sp>
    </p:spTree>
    <p:extLst>
      <p:ext uri="{BB962C8B-B14F-4D97-AF65-F5344CB8AC3E}">
        <p14:creationId xmlns:p14="http://schemas.microsoft.com/office/powerpoint/2010/main" val="2751333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Remark: do not confuse the descendant selector (space) with the grouping selector (</a:t>
            </a:r>
            <a:r>
              <a:rPr lang="en-US" b="0" i="0" dirty="0">
                <a:solidFill>
                  <a:srgbClr val="000000"/>
                </a:solidFill>
                <a:effectLst/>
                <a:latin typeface="Verdana" panose="020B0604030504040204" pitchFamily="34" charset="0"/>
              </a:rPr>
              <a:t>separate each selector with a comma)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think of what the words "child" and "descendant" mean in English: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daughter is both my child and my descendant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granddaughter is not my child, but she is my descendant.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US" dirty="0"/>
              <a:t>Group All SIMILIAR STYLES TOGETHER (h1</a:t>
            </a:r>
            <a:r>
              <a:rPr lang="en-US" dirty="0">
                <a:solidFill>
                  <a:srgbClr val="CC7832"/>
                </a:solidFill>
                <a:effectLst/>
              </a:rPr>
              <a:t>,</a:t>
            </a:r>
            <a:r>
              <a:rPr lang="en-US" dirty="0"/>
              <a:t>h2 -&gt; color</a:t>
            </a:r>
            <a:r>
              <a:rPr lang="en-US" dirty="0">
                <a:solidFill>
                  <a:srgbClr val="CC7832"/>
                </a:solidFill>
                <a:effectLst/>
              </a:rPr>
              <a:t>, </a:t>
            </a:r>
            <a:r>
              <a:rPr lang="en-US" dirty="0"/>
              <a:t>font-family)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NESTED ELEMENTS INHIRIT THE STYLE OF PARENT ELEMENTS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body{ font-family: Arial; font-size: 18px;}</a:t>
            </a:r>
          </a:p>
          <a:p>
            <a:pPr marL="0" indent="0">
              <a:buFont typeface="Arial" panose="020B0604020202020204" pitchFamily="34" charset="0"/>
              <a:buNone/>
            </a:pPr>
            <a:r>
              <a:rPr lang="en-US" dirty="0"/>
              <a:t>h1,h2{color: green;}</a:t>
            </a:r>
          </a:p>
          <a:p>
            <a:pPr marL="0" indent="0">
              <a:buFont typeface="Arial" panose="020B0604020202020204" pitchFamily="34" charset="0"/>
              <a:buNone/>
            </a:pPr>
            <a:r>
              <a:rPr lang="en-US" dirty="0"/>
              <a:t>h1{font-size: 40px;}</a:t>
            </a:r>
          </a:p>
          <a:p>
            <a:pPr marL="0" indent="0">
              <a:buFont typeface="Arial" panose="020B0604020202020204" pitchFamily="34" charset="0"/>
              <a:buNone/>
            </a:pPr>
            <a:r>
              <a:rPr lang="en-US" dirty="0"/>
              <a:t>h2{font-size: 30px;}</a:t>
            </a:r>
          </a:p>
          <a:p>
            <a:pPr marL="0" indent="0">
              <a:buFont typeface="Arial" panose="020B0604020202020204" pitchFamily="34" charset="0"/>
              <a:buNone/>
            </a:pPr>
            <a:r>
              <a:rPr lang="en-US" dirty="0"/>
              <a:t>p{text-align: justify;}</a:t>
            </a:r>
          </a:p>
        </p:txBody>
      </p:sp>
      <p:sp>
        <p:nvSpPr>
          <p:cNvPr id="4" name="Slide Number Placeholder 3"/>
          <p:cNvSpPr>
            <a:spLocks noGrp="1"/>
          </p:cNvSpPr>
          <p:nvPr>
            <p:ph type="sldNum" sz="quarter" idx="5"/>
          </p:nvPr>
        </p:nvSpPr>
        <p:spPr/>
        <p:txBody>
          <a:bodyPr/>
          <a:lstStyle/>
          <a:p>
            <a:fld id="{C1FE426F-D8C4-439D-9B6D-C97825B0B21E}" type="slidenum">
              <a:rPr lang="en-US" smtClean="0"/>
              <a:t>19</a:t>
            </a:fld>
            <a:endParaRPr lang="en-US"/>
          </a:p>
        </p:txBody>
      </p:sp>
    </p:spTree>
    <p:extLst>
      <p:ext uri="{BB962C8B-B14F-4D97-AF65-F5344CB8AC3E}">
        <p14:creationId xmlns:p14="http://schemas.microsoft.com/office/powerpoint/2010/main" val="3994043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TIP: EMMET SHORTCUT: </a:t>
            </a:r>
            <a:r>
              <a:rPr lang="en-US" b="0" dirty="0" err="1">
                <a:solidFill>
                  <a:srgbClr val="D4D4D4"/>
                </a:solidFill>
                <a:effectLst/>
                <a:latin typeface="Consolas" panose="020B0609020204030204" pitchFamily="49" charset="0"/>
              </a:rPr>
              <a:t>btn.btnClass</a:t>
            </a:r>
            <a:r>
              <a:rPr lang="en-US" b="0" dirty="0">
                <a:solidFill>
                  <a:srgbClr val="D4D4D4"/>
                </a:solidFill>
                <a:effectLst/>
                <a:latin typeface="Consolas" panose="020B0609020204030204" pitchFamily="49" charset="0"/>
              </a:rPr>
              <a:t>{Click 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"btn1"</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 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dirty="0"/>
          </a:p>
          <a:p>
            <a:r>
              <a:rPr lang="en-US" b="0" dirty="0">
                <a:solidFill>
                  <a:srgbClr val="D4D4D4"/>
                </a:solidFill>
                <a:effectLst/>
                <a:latin typeface="Consolas" panose="020B0609020204030204" pitchFamily="49" charset="0"/>
              </a:rPr>
              <a:t>btn#btn-1{Click}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"btn-1"</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20</a:t>
            </a:fld>
            <a:endParaRPr lang="en-US"/>
          </a:p>
        </p:txBody>
      </p:sp>
    </p:spTree>
    <p:extLst>
      <p:ext uri="{BB962C8B-B14F-4D97-AF65-F5344CB8AC3E}">
        <p14:creationId xmlns:p14="http://schemas.microsoft.com/office/powerpoint/2010/main" val="3929792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select elements based on a special state</a:t>
            </a:r>
          </a:p>
          <a:p>
            <a:r>
              <a:rPr lang="en-US" dirty="0"/>
              <a:t>==========================</a:t>
            </a:r>
          </a:p>
          <a:p>
            <a:r>
              <a:rPr lang="en-US" dirty="0"/>
              <a:t>.</a:t>
            </a:r>
            <a:r>
              <a:rPr lang="en-US" dirty="0" err="1"/>
              <a:t>main-div:hover</a:t>
            </a:r>
            <a:r>
              <a:rPr lang="en-US" dirty="0"/>
              <a:t>{</a:t>
            </a:r>
          </a:p>
          <a:p>
            <a:endParaRPr lang="en-US" dirty="0"/>
          </a:p>
          <a:p>
            <a:r>
              <a:rPr lang="en-US" dirty="0"/>
              <a:t>color: blue;</a:t>
            </a:r>
          </a:p>
          <a:p>
            <a:r>
              <a:rPr lang="en-US" dirty="0" err="1"/>
              <a:t>background-color:black</a:t>
            </a:r>
            <a:r>
              <a:rPr lang="en-US" dirty="0"/>
              <a:t>;</a:t>
            </a:r>
          </a:p>
          <a:p>
            <a:endParaRPr lang="en-US" dirty="0"/>
          </a:p>
          <a:p>
            <a:r>
              <a:rPr lang="en-US" dirty="0"/>
              <a:t>}</a:t>
            </a:r>
          </a:p>
        </p:txBody>
      </p:sp>
      <p:sp>
        <p:nvSpPr>
          <p:cNvPr id="4" name="Slide Number Placeholder 3"/>
          <p:cNvSpPr>
            <a:spLocks noGrp="1"/>
          </p:cNvSpPr>
          <p:nvPr>
            <p:ph type="sldNum" sz="quarter" idx="5"/>
          </p:nvPr>
        </p:nvSpPr>
        <p:spPr/>
        <p:txBody>
          <a:bodyPr/>
          <a:lstStyle/>
          <a:p>
            <a:fld id="{C1FE426F-D8C4-439D-9B6D-C97825B0B21E}" type="slidenum">
              <a:rPr lang="en-US" smtClean="0"/>
              <a:t>21</a:t>
            </a:fld>
            <a:endParaRPr lang="en-US"/>
          </a:p>
        </p:txBody>
      </p:sp>
    </p:spTree>
    <p:extLst>
      <p:ext uri="{BB962C8B-B14F-4D97-AF65-F5344CB8AC3E}">
        <p14:creationId xmlns:p14="http://schemas.microsoft.com/office/powerpoint/2010/main" val="3316024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https://cssbuttoncreator.com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0000"/>
                </a:solidFill>
                <a:effectLst/>
                <a:latin typeface="Calibri" panose="020F0502020204030204" pitchFamily="34" charset="0"/>
                <a:ea typeface="+mn-ea"/>
                <a:cs typeface="+mn-cs"/>
                <a:hlinkClick r:id="rId3"/>
              </a:rPr>
              <a:t>http://colinkeany.com/blend</a:t>
            </a:r>
            <a:endParaRPr lang="en-US" sz="1800"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rgbClr val="000000"/>
                </a:solidFill>
                <a:effectLst/>
                <a:latin typeface="Calibri" panose="020F0502020204030204" pitchFamily="34" charset="0"/>
                <a:ea typeface="+mn-ea"/>
                <a:cs typeface="+mn-cs"/>
              </a:rPr>
              <a:t>https://bennettfeely.com/clippy/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https://github.com/bradtraversy/design-resources-for-developers</a:t>
            </a:r>
          </a:p>
        </p:txBody>
      </p:sp>
      <p:sp>
        <p:nvSpPr>
          <p:cNvPr id="4" name="Slide Number Placeholder 3"/>
          <p:cNvSpPr>
            <a:spLocks noGrp="1"/>
          </p:cNvSpPr>
          <p:nvPr>
            <p:ph type="sldNum" sz="quarter" idx="5"/>
          </p:nvPr>
        </p:nvSpPr>
        <p:spPr/>
        <p:txBody>
          <a:bodyPr/>
          <a:lstStyle/>
          <a:p>
            <a:fld id="{C1FE426F-D8C4-439D-9B6D-C97825B0B21E}" type="slidenum">
              <a:rPr lang="en-US" smtClean="0"/>
              <a:t>22</a:t>
            </a:fld>
            <a:endParaRPr lang="en-US"/>
          </a:p>
        </p:txBody>
      </p:sp>
    </p:spTree>
    <p:extLst>
      <p:ext uri="{BB962C8B-B14F-4D97-AF65-F5344CB8AC3E}">
        <p14:creationId xmlns:p14="http://schemas.microsoft.com/office/powerpoint/2010/main" val="884869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24</a:t>
            </a:fld>
            <a:endParaRPr lang="en-US"/>
          </a:p>
        </p:txBody>
      </p:sp>
    </p:spTree>
    <p:extLst>
      <p:ext uri="{BB962C8B-B14F-4D97-AF65-F5344CB8AC3E}">
        <p14:creationId xmlns:p14="http://schemas.microsoft.com/office/powerpoint/2010/main" val="229757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4</a:t>
            </a:fld>
            <a:endParaRPr lang="en-US"/>
          </a:p>
        </p:txBody>
      </p:sp>
    </p:spTree>
    <p:extLst>
      <p:ext uri="{BB962C8B-B14F-4D97-AF65-F5344CB8AC3E}">
        <p14:creationId xmlns:p14="http://schemas.microsoft.com/office/powerpoint/2010/main" val="146597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25</a:t>
            </a:fld>
            <a:endParaRPr lang="en-US"/>
          </a:p>
        </p:txBody>
      </p:sp>
    </p:spTree>
    <p:extLst>
      <p:ext uri="{BB962C8B-B14F-4D97-AF65-F5344CB8AC3E}">
        <p14:creationId xmlns:p14="http://schemas.microsoft.com/office/powerpoint/2010/main" val="780230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26</a:t>
            </a:fld>
            <a:endParaRPr lang="en-US"/>
          </a:p>
        </p:txBody>
      </p:sp>
    </p:spTree>
    <p:extLst>
      <p:ext uri="{BB962C8B-B14F-4D97-AF65-F5344CB8AC3E}">
        <p14:creationId xmlns:p14="http://schemas.microsoft.com/office/powerpoint/2010/main" val="2937486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text-align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center</a:t>
            </a:r>
            <a:r>
              <a:rPr lang="en-US" b="0" dirty="0">
                <a:solidFill>
                  <a:srgbClr val="D4D4D4"/>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text-decoration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underline</a:t>
            </a:r>
            <a:r>
              <a:rPr lang="en-US" b="0" dirty="0">
                <a:solidFill>
                  <a:srgbClr val="D4D4D4"/>
                </a:solidFill>
                <a:effectLst/>
                <a:latin typeface="Consolas" panose="020B0609020204030204" pitchFamily="49" charset="0"/>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text-decoration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underline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dotted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pink</a:t>
            </a:r>
            <a:r>
              <a:rPr lang="en-US" b="0" dirty="0">
                <a:solidFill>
                  <a:srgbClr val="D4D4D4"/>
                </a:solidFill>
                <a:effectLst/>
                <a:latin typeface="Consolas" panose="020B0609020204030204" pitchFamily="49" charset="0"/>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letter-spacing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5px</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word-spacing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30px</a:t>
            </a:r>
            <a:r>
              <a:rPr lang="en-US" b="0" dirty="0">
                <a:solidFill>
                  <a:srgbClr val="D4D4D4"/>
                </a:solidFill>
                <a:effectLst/>
                <a:latin typeface="Consolas" panose="020B0609020204030204" pitchFamily="49" charset="0"/>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7BA7D"/>
                </a:solidFill>
                <a:effectLst/>
                <a:latin typeface="Consolas" panose="020B0609020204030204" pitchFamily="49" charset="0"/>
              </a:rPr>
              <a:t>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line-height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30px</a:t>
            </a:r>
            <a:r>
              <a:rPr lang="en-US" b="0" dirty="0">
                <a:solidFill>
                  <a:srgbClr val="D4D4D4"/>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29</a:t>
            </a:fld>
            <a:endParaRPr lang="en-US"/>
          </a:p>
        </p:txBody>
      </p:sp>
    </p:spTree>
    <p:extLst>
      <p:ext uri="{BB962C8B-B14F-4D97-AF65-F5344CB8AC3E}">
        <p14:creationId xmlns:p14="http://schemas.microsoft.com/office/powerpoint/2010/main" val="2068180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31</a:t>
            </a:fld>
            <a:endParaRPr lang="en-US"/>
          </a:p>
        </p:txBody>
      </p:sp>
    </p:spTree>
    <p:extLst>
      <p:ext uri="{BB962C8B-B14F-4D97-AF65-F5344CB8AC3E}">
        <p14:creationId xmlns:p14="http://schemas.microsoft.com/office/powerpoint/2010/main" val="547238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HMTL elements are treated as a box, then we can style that box (width, margin, padding …) to change the layout of the element</a:t>
            </a:r>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32</a:t>
            </a:fld>
            <a:endParaRPr lang="en-US"/>
          </a:p>
        </p:txBody>
      </p:sp>
    </p:spTree>
    <p:extLst>
      <p:ext uri="{BB962C8B-B14F-4D97-AF65-F5344CB8AC3E}">
        <p14:creationId xmlns:p14="http://schemas.microsoft.com/office/powerpoint/2010/main" val="1132286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7BA7D"/>
                </a:solidFill>
                <a:effectLst/>
                <a:latin typeface="Consolas" panose="020B0609020204030204" pitchFamily="49" charset="0"/>
              </a:rPr>
              <a:t>.border</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border-style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dotted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crimson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border-width</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Also Border Radius -&gt; border-radius: 25px;</a:t>
            </a:r>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35</a:t>
            </a:fld>
            <a:endParaRPr lang="en-US"/>
          </a:p>
        </p:txBody>
      </p:sp>
    </p:spTree>
    <p:extLst>
      <p:ext uri="{BB962C8B-B14F-4D97-AF65-F5344CB8AC3E}">
        <p14:creationId xmlns:p14="http://schemas.microsoft.com/office/powerpoint/2010/main" val="187404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https://www.w3schools.com/css/css3_box-sizing.asp</a:t>
            </a:r>
          </a:p>
          <a:p>
            <a:endParaRPr lang="en-US" dirty="0"/>
          </a:p>
          <a:p>
            <a:pPr algn="l"/>
            <a:r>
              <a:rPr lang="en-US" b="0" i="0" dirty="0">
                <a:solidFill>
                  <a:srgbClr val="000000"/>
                </a:solidFill>
                <a:effectLst/>
                <a:latin typeface="Verdana" panose="020B0604030504040204" pitchFamily="34" charset="0"/>
              </a:rPr>
              <a:t>The CSS </a:t>
            </a:r>
            <a:r>
              <a:rPr lang="en-US" b="1" i="0" dirty="0">
                <a:solidFill>
                  <a:srgbClr val="000000"/>
                </a:solidFill>
                <a:effectLst/>
                <a:latin typeface="Verdana" panose="020B0604030504040204" pitchFamily="34" charset="0"/>
              </a:rPr>
              <a:t>box-sizing</a:t>
            </a:r>
            <a:r>
              <a:rPr lang="en-US" b="0" i="0" dirty="0">
                <a:solidFill>
                  <a:srgbClr val="000000"/>
                </a:solidFill>
                <a:effectLst/>
                <a:latin typeface="Verdana" panose="020B0604030504040204" pitchFamily="34" charset="0"/>
              </a:rPr>
              <a:t> property allows us to include the padding and border in an element's total width and height.</a:t>
            </a:r>
          </a:p>
          <a:p>
            <a:br>
              <a:rPr lang="en-US" dirty="0"/>
            </a:br>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36</a:t>
            </a:fld>
            <a:endParaRPr lang="en-US"/>
          </a:p>
        </p:txBody>
      </p:sp>
    </p:spTree>
    <p:extLst>
      <p:ext uri="{BB962C8B-B14F-4D97-AF65-F5344CB8AC3E}">
        <p14:creationId xmlns:p14="http://schemas.microsoft.com/office/powerpoint/2010/main" val="2086121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QUICK DEMO:</a:t>
            </a:r>
          </a:p>
          <a:p>
            <a:pPr marL="628650" lvl="1" indent="-171450">
              <a:buFont typeface="Arial" panose="020B0604020202020204" pitchFamily="34" charset="0"/>
              <a:buChar char="•"/>
            </a:pPr>
            <a:r>
              <a:rPr lang="en-US" dirty="0"/>
              <a:t>USE &lt;span&gt; </a:t>
            </a:r>
          </a:p>
          <a:p>
            <a:pPr marL="628650" lvl="1" indent="-171450">
              <a:buFont typeface="Arial" panose="020B0604020202020204" pitchFamily="34" charset="0"/>
              <a:buChar char="•"/>
            </a:pPr>
            <a:r>
              <a:rPr lang="en-US" dirty="0"/>
              <a:t>The first 3 characters are blue </a:t>
            </a:r>
          </a:p>
          <a:p>
            <a:pPr marL="628650" lvl="1" indent="-171450">
              <a:buFont typeface="Arial" panose="020B0604020202020204" pitchFamily="34" charset="0"/>
              <a:buChar char="•"/>
            </a:pPr>
            <a:r>
              <a:rPr lang="en-US" dirty="0"/>
              <a:t>&lt;p class='a'&gt; &lt;span class='b'&gt;PRO&lt;/span&gt;GRAMMER &lt;/p&gt;</a:t>
            </a:r>
          </a:p>
          <a:p>
            <a:pPr marL="628650" lvl="1" indent="-171450">
              <a:buFont typeface="Arial" panose="020B0604020202020204" pitchFamily="34" charset="0"/>
              <a:buChar char="•"/>
            </a:pPr>
            <a:endParaRPr lang="en-US" dirty="0"/>
          </a:p>
          <a:p>
            <a:endParaRPr lang="en-US" dirty="0"/>
          </a:p>
          <a:p>
            <a:r>
              <a:rPr lang="en-US" dirty="0"/>
              <a:t>&lt;div&gt; Used to format block content with CSS </a:t>
            </a:r>
          </a:p>
          <a:p>
            <a:r>
              <a:rPr lang="en-US" dirty="0"/>
              <a:t>&lt;span&gt; Used to format inline content with CSS</a:t>
            </a:r>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37</a:t>
            </a:fld>
            <a:endParaRPr lang="en-US"/>
          </a:p>
        </p:txBody>
      </p:sp>
    </p:spTree>
    <p:extLst>
      <p:ext uri="{BB962C8B-B14F-4D97-AF65-F5344CB8AC3E}">
        <p14:creationId xmlns:p14="http://schemas.microsoft.com/office/powerpoint/2010/main" val="1715595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DIVS &amp; SPANS (THEN CHANGE THE DISPLAY)</a:t>
            </a:r>
          </a:p>
          <a:p>
            <a:endParaRPr lang="en-US" dirty="0"/>
          </a:p>
          <a:p>
            <a:pPr algn="l"/>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 </a:t>
            </a:r>
          </a:p>
          <a:p>
            <a:pPr algn="l"/>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38</a:t>
            </a:fld>
            <a:endParaRPr lang="en-US"/>
          </a:p>
        </p:txBody>
      </p:sp>
    </p:spTree>
    <p:extLst>
      <p:ext uri="{BB962C8B-B14F-4D97-AF65-F5344CB8AC3E}">
        <p14:creationId xmlns:p14="http://schemas.microsoft.com/office/powerpoint/2010/main" val="3905524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DEMO: FOR A </a:t>
            </a:r>
          </a:p>
          <a:p>
            <a:r>
              <a:rPr lang="en-US" dirty="0"/>
              <a:t>&lt;p&gt; a single word cannot be styled</a:t>
            </a:r>
          </a:p>
        </p:txBody>
      </p:sp>
      <p:sp>
        <p:nvSpPr>
          <p:cNvPr id="4" name="Slide Number Placeholder 3"/>
          <p:cNvSpPr>
            <a:spLocks noGrp="1"/>
          </p:cNvSpPr>
          <p:nvPr>
            <p:ph type="sldNum" sz="quarter" idx="5"/>
          </p:nvPr>
        </p:nvSpPr>
        <p:spPr/>
        <p:txBody>
          <a:bodyPr/>
          <a:lstStyle/>
          <a:p>
            <a:fld id="{C1FE426F-D8C4-439D-9B6D-C97825B0B21E}" type="slidenum">
              <a:rPr lang="en-US" smtClean="0"/>
              <a:t>39</a:t>
            </a:fld>
            <a:endParaRPr lang="en-US"/>
          </a:p>
        </p:txBody>
      </p:sp>
    </p:spTree>
    <p:extLst>
      <p:ext uri="{BB962C8B-B14F-4D97-AF65-F5344CB8AC3E}">
        <p14:creationId xmlns:p14="http://schemas.microsoft.com/office/powerpoint/2010/main" val="256572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5</a:t>
            </a:fld>
            <a:endParaRPr lang="en-US"/>
          </a:p>
        </p:txBody>
      </p:sp>
    </p:spTree>
    <p:extLst>
      <p:ext uri="{BB962C8B-B14F-4D97-AF65-F5344CB8AC3E}">
        <p14:creationId xmlns:p14="http://schemas.microsoft.com/office/powerpoint/2010/main" val="3546715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DIVS (or h1) &amp; SPANS (THEN CHANGE THE DISPLAY)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Quick Task: </a:t>
            </a:r>
            <a:r>
              <a:rPr lang="en-US" b="0" i="0" dirty="0">
                <a:solidFill>
                  <a:srgbClr val="000000"/>
                </a:solidFill>
                <a:effectLst/>
                <a:latin typeface="Times New Roman" panose="02020603050405020304" pitchFamily="18" charset="0"/>
              </a:rPr>
              <a:t>Display a list of links as a horizontal menu: li { display: inline;} -&gt;&gt;&gt;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 -&gt; ADD HOVER -&gt; REMOVE PADDING </a:t>
            </a:r>
            <a:r>
              <a:rPr lang="en-US" b="0" dirty="0">
                <a:solidFill>
                  <a:srgbClr val="D4D4D4"/>
                </a:solidFill>
                <a:effectLst/>
                <a:latin typeface="Consolas" panose="020B0609020204030204" pitchFamily="49" charset="0"/>
              </a:rPr>
              <a:t>&gt; Add height to </a:t>
            </a:r>
            <a:r>
              <a:rPr lang="en-US" b="0" dirty="0">
                <a:solidFill>
                  <a:srgbClr val="D7BA7D"/>
                </a:solidFill>
                <a:effectLst/>
                <a:latin typeface="Consolas" panose="020B0609020204030204" pitchFamily="49" charset="0"/>
              </a:rPr>
              <a:t>ul</a:t>
            </a:r>
            <a:r>
              <a:rPr lang="en-US" b="0" dirty="0">
                <a:solidFill>
                  <a:srgbClr val="D4D4D4"/>
                </a:solidFill>
                <a:effectLst/>
                <a:latin typeface="Consolas" panose="020B0609020204030204" pitchFamily="49" charset="0"/>
              </a:rPr>
              <a:t> (to avoid pushing down elements below)</a:t>
            </a:r>
            <a:endParaRPr lang="en-US" b="0" i="0" dirty="0">
              <a:solidFill>
                <a:srgbClr val="000000"/>
              </a:solidFill>
              <a:effectLst/>
              <a:latin typeface="Times New Roman" panose="02020603050405020304" pitchFamily="18" charset="0"/>
            </a:endParaRPr>
          </a:p>
          <a:p>
            <a:pPr algn="l"/>
            <a:r>
              <a:rPr lang="en-US" b="0" i="0" dirty="0">
                <a:solidFill>
                  <a:srgbClr val="000000"/>
                </a:solidFill>
                <a:effectLst/>
                <a:latin typeface="Times New Roman" panose="02020603050405020304" pitchFamily="18" charset="0"/>
              </a:rPr>
              <a:t> </a:t>
            </a:r>
          </a:p>
          <a:p>
            <a:pPr algn="l"/>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40</a:t>
            </a:fld>
            <a:endParaRPr lang="en-US"/>
          </a:p>
        </p:txBody>
      </p:sp>
    </p:spTree>
    <p:extLst>
      <p:ext uri="{BB962C8B-B14F-4D97-AF65-F5344CB8AC3E}">
        <p14:creationId xmlns:p14="http://schemas.microsoft.com/office/powerpoint/2010/main" val="3479693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INLINE-BLOCK : </a:t>
            </a:r>
            <a:r>
              <a:rPr lang="en-US" sz="1200" dirty="0"/>
              <a:t>(also padding, and margin)</a:t>
            </a:r>
            <a:endParaRPr lang="en-US" dirty="0"/>
          </a:p>
          <a:p>
            <a:endParaRPr lang="en-US" dirty="0"/>
          </a:p>
          <a:p>
            <a:r>
              <a:rPr lang="en-US" dirty="0"/>
              <a:t>None is different from visibility: hidden (hidden does not remove the element, instead it can’t be seen) // </a:t>
            </a:r>
            <a:r>
              <a:rPr lang="en-US" dirty="0">
                <a:effectLst/>
              </a:rPr>
              <a:t>The element is not visible, but still affects layout</a:t>
            </a:r>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41</a:t>
            </a:fld>
            <a:endParaRPr lang="en-US"/>
          </a:p>
        </p:txBody>
      </p:sp>
    </p:spTree>
    <p:extLst>
      <p:ext uri="{BB962C8B-B14F-4D97-AF65-F5344CB8AC3E}">
        <p14:creationId xmlns:p14="http://schemas.microsoft.com/office/powerpoint/2010/main" val="3743595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QUICK DEMO:</a:t>
            </a:r>
          </a:p>
          <a:p>
            <a:pPr marL="628650" lvl="1" indent="-171450">
              <a:buFont typeface="Arial" panose="020B0604020202020204" pitchFamily="34" charset="0"/>
              <a:buChar char="•"/>
            </a:pPr>
            <a:r>
              <a:rPr lang="en-US" dirty="0"/>
              <a:t>USE &lt;span&gt; </a:t>
            </a:r>
          </a:p>
          <a:p>
            <a:pPr marL="628650" lvl="1" indent="-171450">
              <a:buFont typeface="Arial" panose="020B0604020202020204" pitchFamily="34" charset="0"/>
              <a:buChar char="•"/>
            </a:pPr>
            <a:r>
              <a:rPr lang="en-US" dirty="0"/>
              <a:t>The first 3 characters are blue </a:t>
            </a:r>
          </a:p>
          <a:p>
            <a:pPr marL="628650" lvl="1" indent="-171450">
              <a:buFont typeface="Arial" panose="020B0604020202020204" pitchFamily="34" charset="0"/>
              <a:buChar char="•"/>
            </a:pPr>
            <a:r>
              <a:rPr lang="en-US" dirty="0"/>
              <a:t>&lt;p class='a'&gt; &lt;span class='b'&gt;PRO&lt;/span&gt;GRAMMER &lt;/p&gt;</a:t>
            </a:r>
          </a:p>
          <a:p>
            <a:pPr marL="628650" lvl="1" indent="-171450">
              <a:buFont typeface="Arial" panose="020B0604020202020204" pitchFamily="34" charset="0"/>
              <a:buChar char="•"/>
            </a:pPr>
            <a:endParaRPr lang="en-US" dirty="0"/>
          </a:p>
          <a:p>
            <a:endParaRPr lang="en-US" dirty="0"/>
          </a:p>
          <a:p>
            <a:r>
              <a:rPr lang="en-US" dirty="0"/>
              <a:t>&lt;div&gt; Used to format block content with CSS </a:t>
            </a:r>
          </a:p>
          <a:p>
            <a:r>
              <a:rPr lang="en-US" dirty="0"/>
              <a:t>&lt;span&gt; Used to format inline content with CSS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42</a:t>
            </a:fld>
            <a:endParaRPr lang="en-US"/>
          </a:p>
        </p:txBody>
      </p:sp>
    </p:spTree>
    <p:extLst>
      <p:ext uri="{BB962C8B-B14F-4D97-AF65-F5344CB8AC3E}">
        <p14:creationId xmlns:p14="http://schemas.microsoft.com/office/powerpoint/2010/main" val="4157389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E426F-D8C4-439D-9B6D-C97825B0B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734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it won’t affect anything around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like our box has a free spirit and can go wherever it wants, but always in relation to where it was originally.</a:t>
            </a:r>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47</a:t>
            </a:fld>
            <a:endParaRPr lang="en-US"/>
          </a:p>
        </p:txBody>
      </p:sp>
    </p:spTree>
    <p:extLst>
      <p:ext uri="{BB962C8B-B14F-4D97-AF65-F5344CB8AC3E}">
        <p14:creationId xmlns:p14="http://schemas.microsoft.com/office/powerpoint/2010/main" val="3783066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The space will collapse</a:t>
            </a:r>
          </a:p>
          <a:p>
            <a:endParaRPr lang="en-US" dirty="0"/>
          </a:p>
          <a:p>
            <a:r>
              <a:rPr lang="en-US" dirty="0"/>
              <a:t>specifies that you want to take your element out of normal flow, leaving no space behind, and offset its position relative to the nearest parent which also has a relative-type positioning.</a:t>
            </a:r>
          </a:p>
          <a:p>
            <a:endParaRPr lang="en-US" dirty="0"/>
          </a:p>
          <a:p>
            <a:r>
              <a:rPr lang="en-US" b="0" i="0" dirty="0">
                <a:solidFill>
                  <a:srgbClr val="2E2F3E"/>
                </a:solidFill>
                <a:effectLst/>
                <a:latin typeface="Sentinel SSm A"/>
              </a:rPr>
              <a:t>Remember that these values will be relative to the next parent element with relative (or absolute) positioning. If there is no such parent, it will default all the way back up to the </a:t>
            </a:r>
            <a:r>
              <a:rPr lang="en-US" dirty="0"/>
              <a:t>&lt;html&gt;</a:t>
            </a:r>
            <a:r>
              <a:rPr lang="en-US" b="0" i="0" dirty="0">
                <a:solidFill>
                  <a:srgbClr val="2E2F3E"/>
                </a:solidFill>
                <a:effectLst/>
                <a:latin typeface="Sentinel SSm A"/>
              </a:rPr>
              <a:t> element itself meaning it will be placed relative to the page itself.</a:t>
            </a:r>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49</a:t>
            </a:fld>
            <a:endParaRPr lang="en-US"/>
          </a:p>
        </p:txBody>
      </p:sp>
    </p:spTree>
    <p:extLst>
      <p:ext uri="{BB962C8B-B14F-4D97-AF65-F5344CB8AC3E}">
        <p14:creationId xmlns:p14="http://schemas.microsoft.com/office/powerpoint/2010/main" val="3086257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https://developer.mozilla.org/en-US/docs/Web/CSS/position</a:t>
            </a:r>
          </a:p>
        </p:txBody>
      </p:sp>
      <p:sp>
        <p:nvSpPr>
          <p:cNvPr id="4" name="Slide Number Placeholder 3"/>
          <p:cNvSpPr>
            <a:spLocks noGrp="1"/>
          </p:cNvSpPr>
          <p:nvPr>
            <p:ph type="sldNum" sz="quarter" idx="5"/>
          </p:nvPr>
        </p:nvSpPr>
        <p:spPr/>
        <p:txBody>
          <a:bodyPr/>
          <a:lstStyle/>
          <a:p>
            <a:fld id="{C1FE426F-D8C4-439D-9B6D-C97825B0B21E}" type="slidenum">
              <a:rPr lang="en-US" smtClean="0"/>
              <a:t>50</a:t>
            </a:fld>
            <a:endParaRPr lang="en-US"/>
          </a:p>
        </p:txBody>
      </p:sp>
    </p:spTree>
    <p:extLst>
      <p:ext uri="{BB962C8B-B14F-4D97-AF65-F5344CB8AC3E}">
        <p14:creationId xmlns:p14="http://schemas.microsoft.com/office/powerpoint/2010/main" val="768420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51</a:t>
            </a:fld>
            <a:endParaRPr lang="en-US"/>
          </a:p>
        </p:txBody>
      </p:sp>
    </p:spTree>
    <p:extLst>
      <p:ext uri="{BB962C8B-B14F-4D97-AF65-F5344CB8AC3E}">
        <p14:creationId xmlns:p14="http://schemas.microsoft.com/office/powerpoint/2010/main" val="580599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E426F-D8C4-439D-9B6D-C97825B0B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725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53</a:t>
            </a:fld>
            <a:endParaRPr lang="en-US"/>
          </a:p>
        </p:txBody>
      </p:sp>
    </p:spTree>
    <p:extLst>
      <p:ext uri="{BB962C8B-B14F-4D97-AF65-F5344CB8AC3E}">
        <p14:creationId xmlns:p14="http://schemas.microsoft.com/office/powerpoint/2010/main" val="61818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2E2E2E"/>
                </a:solidFill>
                <a:effectLst/>
              </a:rPr>
              <a:t>HTML – nouns</a:t>
            </a:r>
          </a:p>
          <a:p>
            <a:r>
              <a:rPr lang="en-US" b="1" i="0" u="none" strike="noStrike" dirty="0">
                <a:solidFill>
                  <a:srgbClr val="2E2E2E"/>
                </a:solidFill>
                <a:effectLst/>
              </a:rPr>
              <a:t>CSS - adjectives</a:t>
            </a:r>
            <a:endParaRPr lang="en-US" dirty="0"/>
          </a:p>
          <a:p>
            <a:r>
              <a:rPr lang="en-US" b="1" i="0" u="none" strike="noStrike" dirty="0">
                <a:solidFill>
                  <a:srgbClr val="2E2E2E"/>
                </a:solidFill>
                <a:effectLst/>
              </a:rPr>
              <a:t>JS – verbs </a:t>
            </a:r>
          </a:p>
          <a:p>
            <a:endParaRPr lang="en-US" b="1" i="0" u="none" strike="noStrike" dirty="0">
              <a:solidFill>
                <a:srgbClr val="2E2E2E"/>
              </a:solidFill>
              <a:effectLst/>
            </a:endParaRPr>
          </a:p>
          <a:p>
            <a:r>
              <a:rPr lang="en-US" b="1" i="0" u="none" strike="noStrike" dirty="0">
                <a:solidFill>
                  <a:srgbClr val="2E2E2E"/>
                </a:solidFill>
                <a:effectLst/>
              </a:rPr>
              <a:t>-------------------------</a:t>
            </a:r>
          </a:p>
          <a:p>
            <a:r>
              <a:rPr lang="en-US" b="1" i="0" u="none" strike="noStrike" dirty="0">
                <a:solidFill>
                  <a:srgbClr val="2E2E2E"/>
                </a:solidFill>
                <a:effectLst/>
              </a:rPr>
              <a:t>EXAMPLES</a:t>
            </a:r>
          </a:p>
          <a:p>
            <a:r>
              <a:rPr lang="en-US" b="0" i="0" u="none" strike="noStrike" dirty="0">
                <a:solidFill>
                  <a:srgbClr val="2E2E2E"/>
                </a:solidFill>
                <a:effectLst/>
              </a:rPr>
              <a:t>“THE RED CAR IS MOVING” RED -&gt; CSS / CAR -&gt; HTML / MOVING -&gt; JS</a:t>
            </a:r>
          </a:p>
          <a:p>
            <a:r>
              <a:rPr lang="en-US" b="0" i="0" u="none" strike="noStrike" dirty="0">
                <a:solidFill>
                  <a:srgbClr val="2E2E2E"/>
                </a:solidFill>
                <a:effectLst/>
              </a:rPr>
              <a:t>“THE FLUFFY CAT IS SLEEPING” … </a:t>
            </a:r>
            <a:endParaRPr lang="en-US" b="0" dirty="0"/>
          </a:p>
          <a:p>
            <a:endParaRPr lang="en-US" dirty="0"/>
          </a:p>
          <a:p>
            <a:r>
              <a:rPr lang="en-US" dirty="0"/>
              <a:t>https://codepen.io/giana/pen/GJMBEv</a:t>
            </a:r>
          </a:p>
          <a:p>
            <a:r>
              <a:rPr lang="en-US" dirty="0"/>
              <a:t>Try to remove the CSS &amp; JS</a:t>
            </a:r>
          </a:p>
        </p:txBody>
      </p:sp>
      <p:sp>
        <p:nvSpPr>
          <p:cNvPr id="4" name="Slide Number Placeholder 3"/>
          <p:cNvSpPr>
            <a:spLocks noGrp="1"/>
          </p:cNvSpPr>
          <p:nvPr>
            <p:ph type="sldNum" sz="quarter" idx="5"/>
          </p:nvPr>
        </p:nvSpPr>
        <p:spPr/>
        <p:txBody>
          <a:bodyPr/>
          <a:lstStyle/>
          <a:p>
            <a:fld id="{C1FE426F-D8C4-439D-9B6D-C97825B0B21E}" type="slidenum">
              <a:rPr lang="en-US" smtClean="0"/>
              <a:t>7</a:t>
            </a:fld>
            <a:endParaRPr lang="en-US"/>
          </a:p>
        </p:txBody>
      </p:sp>
    </p:spTree>
    <p:extLst>
      <p:ext uri="{BB962C8B-B14F-4D97-AF65-F5344CB8AC3E}">
        <p14:creationId xmlns:p14="http://schemas.microsoft.com/office/powerpoint/2010/main" val="2028714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54</a:t>
            </a:fld>
            <a:endParaRPr lang="en-US"/>
          </a:p>
        </p:txBody>
      </p:sp>
    </p:spTree>
    <p:extLst>
      <p:ext uri="{BB962C8B-B14F-4D97-AF65-F5344CB8AC3E}">
        <p14:creationId xmlns:p14="http://schemas.microsoft.com/office/powerpoint/2010/main" val="257259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55</a:t>
            </a:fld>
            <a:endParaRPr lang="en-US"/>
          </a:p>
        </p:txBody>
      </p:sp>
    </p:spTree>
    <p:extLst>
      <p:ext uri="{BB962C8B-B14F-4D97-AF65-F5344CB8AC3E}">
        <p14:creationId xmlns:p14="http://schemas.microsoft.com/office/powerpoint/2010/main" val="4208303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E426F-D8C4-439D-9B6D-C97825B0B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430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https://www.smashingmagazine.com/2007/07/css-specificity-things-you-should-know/</a:t>
            </a:r>
          </a:p>
        </p:txBody>
      </p:sp>
      <p:sp>
        <p:nvSpPr>
          <p:cNvPr id="4" name="Slide Number Placeholder 3"/>
          <p:cNvSpPr>
            <a:spLocks noGrp="1"/>
          </p:cNvSpPr>
          <p:nvPr>
            <p:ph type="sldNum" sz="quarter" idx="5"/>
          </p:nvPr>
        </p:nvSpPr>
        <p:spPr/>
        <p:txBody>
          <a:bodyPr/>
          <a:lstStyle/>
          <a:p>
            <a:fld id="{C1FE426F-D8C4-439D-9B6D-C97825B0B21E}" type="slidenum">
              <a:rPr lang="en-US" smtClean="0"/>
              <a:t>59</a:t>
            </a:fld>
            <a:endParaRPr lang="en-US"/>
          </a:p>
        </p:txBody>
      </p:sp>
    </p:spTree>
    <p:extLst>
      <p:ext uri="{BB962C8B-B14F-4D97-AF65-F5344CB8AC3E}">
        <p14:creationId xmlns:p14="http://schemas.microsoft.com/office/powerpoint/2010/main" val="1159367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https://www.smashingmagazine.com/2007/07/css-specificity-things-you-should-know/</a:t>
            </a:r>
          </a:p>
        </p:txBody>
      </p:sp>
      <p:sp>
        <p:nvSpPr>
          <p:cNvPr id="4" name="Slide Number Placeholder 3"/>
          <p:cNvSpPr>
            <a:spLocks noGrp="1"/>
          </p:cNvSpPr>
          <p:nvPr>
            <p:ph type="sldNum" sz="quarter" idx="5"/>
          </p:nvPr>
        </p:nvSpPr>
        <p:spPr/>
        <p:txBody>
          <a:bodyPr/>
          <a:lstStyle/>
          <a:p>
            <a:fld id="{C1FE426F-D8C4-439D-9B6D-C97825B0B21E}" type="slidenum">
              <a:rPr lang="en-US" smtClean="0"/>
              <a:t>60</a:t>
            </a:fld>
            <a:endParaRPr lang="en-US"/>
          </a:p>
        </p:txBody>
      </p:sp>
    </p:spTree>
    <p:extLst>
      <p:ext uri="{BB962C8B-B14F-4D97-AF65-F5344CB8AC3E}">
        <p14:creationId xmlns:p14="http://schemas.microsoft.com/office/powerpoint/2010/main" val="358496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https://specificity.keegan.st/</a:t>
            </a:r>
          </a:p>
        </p:txBody>
      </p:sp>
      <p:sp>
        <p:nvSpPr>
          <p:cNvPr id="4" name="Slide Number Placeholder 3"/>
          <p:cNvSpPr>
            <a:spLocks noGrp="1"/>
          </p:cNvSpPr>
          <p:nvPr>
            <p:ph type="sldNum" sz="quarter" idx="5"/>
          </p:nvPr>
        </p:nvSpPr>
        <p:spPr/>
        <p:txBody>
          <a:bodyPr/>
          <a:lstStyle/>
          <a:p>
            <a:fld id="{C1FE426F-D8C4-439D-9B6D-C97825B0B21E}" type="slidenum">
              <a:rPr lang="en-US" smtClean="0"/>
              <a:t>61</a:t>
            </a:fld>
            <a:endParaRPr lang="en-US"/>
          </a:p>
        </p:txBody>
      </p:sp>
    </p:spTree>
    <p:extLst>
      <p:ext uri="{BB962C8B-B14F-4D97-AF65-F5344CB8AC3E}">
        <p14:creationId xmlns:p14="http://schemas.microsoft.com/office/powerpoint/2010/main" val="155733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62</a:t>
            </a:fld>
            <a:endParaRPr lang="en-US"/>
          </a:p>
        </p:txBody>
      </p:sp>
    </p:spTree>
    <p:extLst>
      <p:ext uri="{BB962C8B-B14F-4D97-AF65-F5344CB8AC3E}">
        <p14:creationId xmlns:p14="http://schemas.microsoft.com/office/powerpoint/2010/main" val="1018967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https://specificity.keegan.st/</a:t>
            </a:r>
          </a:p>
        </p:txBody>
      </p:sp>
      <p:sp>
        <p:nvSpPr>
          <p:cNvPr id="4" name="Slide Number Placeholder 3"/>
          <p:cNvSpPr>
            <a:spLocks noGrp="1"/>
          </p:cNvSpPr>
          <p:nvPr>
            <p:ph type="sldNum" sz="quarter" idx="5"/>
          </p:nvPr>
        </p:nvSpPr>
        <p:spPr/>
        <p:txBody>
          <a:bodyPr/>
          <a:lstStyle/>
          <a:p>
            <a:fld id="{C1FE426F-D8C4-439D-9B6D-C97825B0B21E}" type="slidenum">
              <a:rPr lang="en-US" smtClean="0"/>
              <a:t>63</a:t>
            </a:fld>
            <a:endParaRPr lang="en-US"/>
          </a:p>
        </p:txBody>
      </p:sp>
    </p:spTree>
    <p:extLst>
      <p:ext uri="{BB962C8B-B14F-4D97-AF65-F5344CB8AC3E}">
        <p14:creationId xmlns:p14="http://schemas.microsoft.com/office/powerpoint/2010/main" val="8099688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https://specificity.keegan.st/</a:t>
            </a:r>
          </a:p>
        </p:txBody>
      </p:sp>
      <p:sp>
        <p:nvSpPr>
          <p:cNvPr id="4" name="Slide Number Placeholder 3"/>
          <p:cNvSpPr>
            <a:spLocks noGrp="1"/>
          </p:cNvSpPr>
          <p:nvPr>
            <p:ph type="sldNum" sz="quarter" idx="5"/>
          </p:nvPr>
        </p:nvSpPr>
        <p:spPr/>
        <p:txBody>
          <a:bodyPr/>
          <a:lstStyle/>
          <a:p>
            <a:fld id="{C1FE426F-D8C4-439D-9B6D-C97825B0B21E}" type="slidenum">
              <a:rPr lang="en-US" smtClean="0"/>
              <a:t>64</a:t>
            </a:fld>
            <a:endParaRPr lang="en-US"/>
          </a:p>
        </p:txBody>
      </p:sp>
    </p:spTree>
    <p:extLst>
      <p:ext uri="{BB962C8B-B14F-4D97-AF65-F5344CB8AC3E}">
        <p14:creationId xmlns:p14="http://schemas.microsoft.com/office/powerpoint/2010/main" val="3788623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https://specificity.keegan.st/</a:t>
            </a:r>
          </a:p>
        </p:txBody>
      </p:sp>
      <p:sp>
        <p:nvSpPr>
          <p:cNvPr id="4" name="Slide Number Placeholder 3"/>
          <p:cNvSpPr>
            <a:spLocks noGrp="1"/>
          </p:cNvSpPr>
          <p:nvPr>
            <p:ph type="sldNum" sz="quarter" idx="5"/>
          </p:nvPr>
        </p:nvSpPr>
        <p:spPr/>
        <p:txBody>
          <a:bodyPr/>
          <a:lstStyle/>
          <a:p>
            <a:fld id="{C1FE426F-D8C4-439D-9B6D-C97825B0B21E}" type="slidenum">
              <a:rPr lang="en-US" smtClean="0"/>
              <a:t>65</a:t>
            </a:fld>
            <a:endParaRPr lang="en-US"/>
          </a:p>
        </p:txBody>
      </p:sp>
    </p:spTree>
    <p:extLst>
      <p:ext uri="{BB962C8B-B14F-4D97-AF65-F5344CB8AC3E}">
        <p14:creationId xmlns:p14="http://schemas.microsoft.com/office/powerpoint/2010/main" val="106057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68"/>
                </a:solidFill>
                <a:effectLst/>
                <a:latin typeface="Times New Roman" panose="02020603050405020304" pitchFamily="18" charset="0"/>
              </a:rPr>
              <a:t>Prof Thomas Website:</a:t>
            </a:r>
          </a:p>
          <a:p>
            <a:r>
              <a:rPr lang="en-US" dirty="0"/>
              <a:t>https://www.cs.dartmouth.edu/~thc/</a:t>
            </a:r>
          </a:p>
          <a:p>
            <a:endParaRPr lang="en-US" dirty="0"/>
          </a:p>
          <a:p>
            <a:endParaRPr lang="en-US" dirty="0"/>
          </a:p>
          <a:p>
            <a:r>
              <a:rPr lang="en-US" dirty="0"/>
              <a:t>https://www-cs-faculty.stanford.edu/~knuth/</a:t>
            </a:r>
          </a:p>
        </p:txBody>
      </p:sp>
      <p:sp>
        <p:nvSpPr>
          <p:cNvPr id="4" name="Slide Number Placeholder 3"/>
          <p:cNvSpPr>
            <a:spLocks noGrp="1"/>
          </p:cNvSpPr>
          <p:nvPr>
            <p:ph type="sldNum" sz="quarter" idx="5"/>
          </p:nvPr>
        </p:nvSpPr>
        <p:spPr/>
        <p:txBody>
          <a:bodyPr/>
          <a:lstStyle/>
          <a:p>
            <a:fld id="{C1FE426F-D8C4-439D-9B6D-C97825B0B21E}" type="slidenum">
              <a:rPr lang="en-US" smtClean="0"/>
              <a:t>9</a:t>
            </a:fld>
            <a:endParaRPr lang="en-US"/>
          </a:p>
        </p:txBody>
      </p:sp>
    </p:spTree>
    <p:extLst>
      <p:ext uri="{BB962C8B-B14F-4D97-AF65-F5344CB8AC3E}">
        <p14:creationId xmlns:p14="http://schemas.microsoft.com/office/powerpoint/2010/main" val="4098751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https://specificity.keegan.st/</a:t>
            </a:r>
          </a:p>
        </p:txBody>
      </p:sp>
      <p:sp>
        <p:nvSpPr>
          <p:cNvPr id="4" name="Slide Number Placeholder 3"/>
          <p:cNvSpPr>
            <a:spLocks noGrp="1"/>
          </p:cNvSpPr>
          <p:nvPr>
            <p:ph type="sldNum" sz="quarter" idx="5"/>
          </p:nvPr>
        </p:nvSpPr>
        <p:spPr/>
        <p:txBody>
          <a:bodyPr/>
          <a:lstStyle/>
          <a:p>
            <a:fld id="{C1FE426F-D8C4-439D-9B6D-C97825B0B21E}" type="slidenum">
              <a:rPr lang="en-US" smtClean="0"/>
              <a:t>66</a:t>
            </a:fld>
            <a:endParaRPr lang="en-US"/>
          </a:p>
        </p:txBody>
      </p:sp>
    </p:spTree>
    <p:extLst>
      <p:ext uri="{BB962C8B-B14F-4D97-AF65-F5344CB8AC3E}">
        <p14:creationId xmlns:p14="http://schemas.microsoft.com/office/powerpoint/2010/main" val="2627435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Blue -&gt; ID (</a:t>
            </a:r>
            <a:r>
              <a:rPr lang="en-US" b="0" i="0" dirty="0">
                <a:solidFill>
                  <a:srgbClr val="003440"/>
                </a:solidFill>
                <a:effectLst/>
                <a:latin typeface="sf pro text"/>
              </a:rPr>
              <a:t>The id selector is super-specific and it beats out the other selectors in this case.)</a:t>
            </a:r>
          </a:p>
          <a:p>
            <a:pPr algn="l"/>
            <a:r>
              <a:rPr lang="en-US" b="0" i="0" dirty="0" err="1">
                <a:solidFill>
                  <a:srgbClr val="003440"/>
                </a:solidFill>
                <a:effectLst/>
                <a:latin typeface="sf pro text"/>
              </a:rPr>
              <a:t>Yello</a:t>
            </a:r>
            <a:r>
              <a:rPr lang="en-US" b="0" i="0" dirty="0">
                <a:solidFill>
                  <a:srgbClr val="003440"/>
                </a:solidFill>
                <a:effectLst/>
                <a:latin typeface="sf pro text"/>
              </a:rPr>
              <a:t> -&gt; This selector is tied in specificity with the one above it, but it "wins" because it comes last in the file!</a:t>
            </a:r>
          </a:p>
          <a:p>
            <a:br>
              <a:rPr lang="en-US" b="0" i="0" dirty="0">
                <a:solidFill>
                  <a:srgbClr val="29303B"/>
                </a:solidFill>
                <a:effectLst/>
                <a:latin typeface="sf pro text"/>
              </a:rPr>
            </a:br>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68</a:t>
            </a:fld>
            <a:endParaRPr lang="en-US"/>
          </a:p>
        </p:txBody>
      </p:sp>
    </p:spTree>
    <p:extLst>
      <p:ext uri="{BB962C8B-B14F-4D97-AF65-F5344CB8AC3E}">
        <p14:creationId xmlns:p14="http://schemas.microsoft.com/office/powerpoint/2010/main" val="3176134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E426F-D8C4-439D-9B6D-C97825B0B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0776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Any crossed out property means that it has applied and overwritten by another selector or the same selector but written later in the CSS file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292929"/>
              </a:solidFill>
              <a:effectLst/>
              <a:latin typeface="so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92929"/>
                </a:solidFill>
                <a:effectLst/>
                <a:latin typeface="sohne"/>
              </a:rPr>
              <a:t>Live-edit styles if necessary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292929"/>
              </a:solidFill>
              <a:effectLst/>
              <a:latin typeface="so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92929"/>
                </a:solidFill>
                <a:effectLst/>
                <a:latin typeface="sohne"/>
              </a:rPr>
              <a:t>Force a pseudo state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71</a:t>
            </a:fld>
            <a:endParaRPr lang="en-US"/>
          </a:p>
        </p:txBody>
      </p:sp>
    </p:spTree>
    <p:extLst>
      <p:ext uri="{BB962C8B-B14F-4D97-AF65-F5344CB8AC3E}">
        <p14:creationId xmlns:p14="http://schemas.microsoft.com/office/powerpoint/2010/main" val="26968248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Normalize.css</a:t>
            </a:r>
          </a:p>
          <a:p>
            <a:r>
              <a:rPr lang="en-US" b="0" i="0" dirty="0">
                <a:solidFill>
                  <a:srgbClr val="333333"/>
                </a:solidFill>
                <a:effectLst/>
                <a:latin typeface="-apple-system"/>
              </a:rPr>
              <a:t>A CSS file that provides better cross-browser consistency in the default styling of HTML elements</a:t>
            </a:r>
            <a:endParaRPr lang="en-US" b="1" dirty="0"/>
          </a:p>
          <a:p>
            <a:r>
              <a:rPr lang="en-US" dirty="0"/>
              <a:t>https://necolas.github.io/normalize.css/</a:t>
            </a:r>
          </a:p>
          <a:p>
            <a:endParaRPr lang="en-US" dirty="0"/>
          </a:p>
          <a:p>
            <a:r>
              <a:rPr lang="en-US" b="1" dirty="0"/>
              <a:t>Responsive</a:t>
            </a:r>
          </a:p>
          <a:p>
            <a:r>
              <a:rPr lang="en-US" b="0" i="0" dirty="0">
                <a:solidFill>
                  <a:srgbClr val="333333"/>
                </a:solidFill>
                <a:effectLst/>
                <a:latin typeface="Open Sans"/>
              </a:rPr>
              <a:t>Flexible way to create a responsive web site</a:t>
            </a:r>
            <a:endParaRPr lang="en-US" b="1" dirty="0"/>
          </a:p>
          <a:p>
            <a:r>
              <a:rPr lang="en-US" dirty="0"/>
              <a:t>http://www.responsivegridsystem.com/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Gilroy"/>
              </a:rPr>
              <a:t>0to255</a:t>
            </a:r>
            <a:endParaRPr lang="en-US" dirty="0"/>
          </a:p>
          <a:p>
            <a:r>
              <a:rPr lang="en-US" b="0" i="0" dirty="0">
                <a:effectLst/>
                <a:latin typeface="Gilroy"/>
              </a:rPr>
              <a:t>lighten and darken colors</a:t>
            </a:r>
            <a:endParaRPr lang="en-US" dirty="0"/>
          </a:p>
          <a:p>
            <a:r>
              <a:rPr lang="en-US" dirty="0"/>
              <a:t>www.0to255.com</a:t>
            </a:r>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73</a:t>
            </a:fld>
            <a:endParaRPr lang="en-US"/>
          </a:p>
        </p:txBody>
      </p:sp>
    </p:spTree>
    <p:extLst>
      <p:ext uri="{BB962C8B-B14F-4D97-AF65-F5344CB8AC3E}">
        <p14:creationId xmlns:p14="http://schemas.microsoft.com/office/powerpoint/2010/main" val="667688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div&gt;ul&gt;li&gt;h2 (CHILD NESTING)</a:t>
            </a:r>
          </a:p>
          <a:p>
            <a:endParaRPr lang="en-US" dirty="0"/>
          </a:p>
          <a:p>
            <a:r>
              <a:rPr lang="en-US" dirty="0"/>
              <a:t>ul&gt;li*3 (MULTIPLE ELEMENTS)</a:t>
            </a:r>
          </a:p>
          <a:p>
            <a:endParaRPr lang="en-US" dirty="0"/>
          </a:p>
          <a:p>
            <a:r>
              <a:rPr lang="en-US" dirty="0" err="1"/>
              <a:t>ul+div+a</a:t>
            </a:r>
            <a:r>
              <a:rPr lang="en-US" dirty="0"/>
              <a:t> (ADJACENT ELEMENTS)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10</a:t>
            </a:fld>
            <a:endParaRPr lang="en-US"/>
          </a:p>
        </p:txBody>
      </p:sp>
    </p:spTree>
    <p:extLst>
      <p:ext uri="{BB962C8B-B14F-4D97-AF65-F5344CB8AC3E}">
        <p14:creationId xmlns:p14="http://schemas.microsoft.com/office/powerpoint/2010/main" val="373040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a:t>
            </a:r>
          </a:p>
          <a:p>
            <a:r>
              <a:rPr lang="en-US" dirty="0"/>
              <a:t>HTML -&gt; STRUCTURE </a:t>
            </a:r>
          </a:p>
          <a:p>
            <a:r>
              <a:rPr lang="en-US" dirty="0"/>
              <a:t>CSS -&gt; STYLE</a:t>
            </a:r>
          </a:p>
          <a:p>
            <a:r>
              <a:rPr lang="en-US" dirty="0"/>
              <a:t>JS -&gt; Behavior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11</a:t>
            </a:fld>
            <a:endParaRPr lang="en-US"/>
          </a:p>
        </p:txBody>
      </p:sp>
    </p:spTree>
    <p:extLst>
      <p:ext uri="{BB962C8B-B14F-4D97-AF65-F5344CB8AC3E}">
        <p14:creationId xmlns:p14="http://schemas.microsoft.com/office/powerpoint/2010/main" val="257866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E426F-D8C4-439D-9B6D-C97825B0B21E}" type="slidenum">
              <a:rPr lang="en-US" smtClean="0"/>
              <a:t>12</a:t>
            </a:fld>
            <a:endParaRPr lang="en-US"/>
          </a:p>
        </p:txBody>
      </p:sp>
    </p:spTree>
    <p:extLst>
      <p:ext uri="{BB962C8B-B14F-4D97-AF65-F5344CB8AC3E}">
        <p14:creationId xmlns:p14="http://schemas.microsoft.com/office/powerpoint/2010/main" val="2616085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Verdana" panose="020B0604030504040204" pitchFamily="34" charset="0"/>
              </a:rPr>
              <a:t>CSS can be added to HTML documents in 3 ways:</a:t>
            </a:r>
          </a:p>
          <a:p>
            <a:pPr algn="l">
              <a:buFont typeface="Arial" panose="020B0604020202020204" pitchFamily="34" charset="0"/>
              <a:buChar char="•"/>
            </a:pPr>
            <a:r>
              <a:rPr lang="en-US" b="1" i="0" dirty="0">
                <a:solidFill>
                  <a:srgbClr val="000000"/>
                </a:solidFill>
                <a:effectLst/>
                <a:latin typeface="Verdana" panose="020B0604030504040204" pitchFamily="34" charset="0"/>
              </a:rPr>
              <a:t>Inline</a:t>
            </a:r>
            <a:r>
              <a:rPr lang="en-US" b="0" i="0" dirty="0">
                <a:solidFill>
                  <a:srgbClr val="000000"/>
                </a:solidFill>
                <a:effectLst/>
                <a:latin typeface="Verdana" panose="020B0604030504040204" pitchFamily="34" charset="0"/>
              </a:rPr>
              <a:t> - by using the style attribute inside HTML elements</a:t>
            </a:r>
          </a:p>
          <a:p>
            <a:pPr algn="l">
              <a:buFont typeface="Arial" panose="020B0604020202020204" pitchFamily="34" charset="0"/>
              <a:buChar char="•"/>
            </a:pPr>
            <a:r>
              <a:rPr lang="en-US" b="1" i="0" dirty="0">
                <a:solidFill>
                  <a:srgbClr val="000000"/>
                </a:solidFill>
                <a:effectLst/>
                <a:latin typeface="Verdana" panose="020B0604030504040204" pitchFamily="34" charset="0"/>
              </a:rPr>
              <a:t>Internal</a:t>
            </a:r>
            <a:r>
              <a:rPr lang="en-US" b="0" i="0" dirty="0">
                <a:solidFill>
                  <a:srgbClr val="000000"/>
                </a:solidFill>
                <a:effectLst/>
                <a:latin typeface="Verdana" panose="020B0604030504040204" pitchFamily="34" charset="0"/>
              </a:rPr>
              <a:t> - by using a &lt;style&gt; element in the &lt;head&gt; section</a:t>
            </a:r>
          </a:p>
          <a:p>
            <a:pPr algn="l">
              <a:buFont typeface="Arial" panose="020B0604020202020204" pitchFamily="34" charset="0"/>
              <a:buChar char="•"/>
            </a:pPr>
            <a:r>
              <a:rPr lang="en-US" b="1" i="0" dirty="0">
                <a:solidFill>
                  <a:srgbClr val="000000"/>
                </a:solidFill>
                <a:effectLst/>
                <a:latin typeface="Verdana" panose="020B0604030504040204" pitchFamily="34" charset="0"/>
              </a:rPr>
              <a:t>External</a:t>
            </a:r>
            <a:r>
              <a:rPr lang="en-US" b="0" i="0" dirty="0">
                <a:solidFill>
                  <a:srgbClr val="000000"/>
                </a:solidFill>
                <a:effectLst/>
                <a:latin typeface="Verdana" panose="020B0604030504040204" pitchFamily="34" charset="0"/>
              </a:rPr>
              <a:t> - by using a &lt;link&gt; element to link to an external CSS file</a:t>
            </a:r>
          </a:p>
          <a:p>
            <a:pPr algn="l">
              <a:buFont typeface="Arial" panose="020B0604020202020204" pitchFamily="34" charset="0"/>
              <a:buChar char="•"/>
            </a:pPr>
            <a:endParaRPr lang="en-US" b="0" i="0" dirty="0">
              <a:solidFill>
                <a:srgbClr val="000000"/>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an external stylesheet file, you can change the look of an entire website by changing just one file!</a:t>
            </a:r>
          </a:p>
          <a:p>
            <a:endParaRPr lang="en-US" dirty="0"/>
          </a:p>
          <a:p>
            <a:r>
              <a:rPr lang="en-US" dirty="0"/>
              <a:t>&lt;head&gt;</a:t>
            </a:r>
          </a:p>
          <a:p>
            <a:r>
              <a:rPr lang="en-US" dirty="0"/>
              <a:t>&lt;link </a:t>
            </a:r>
            <a:r>
              <a:rPr lang="en-US" dirty="0" err="1"/>
              <a:t>rel</a:t>
            </a:r>
            <a:r>
              <a:rPr lang="en-US" dirty="0"/>
              <a:t>='stylesheet' type='text/</a:t>
            </a:r>
            <a:r>
              <a:rPr lang="en-US" dirty="0" err="1"/>
              <a:t>css</a:t>
            </a:r>
            <a:r>
              <a:rPr lang="en-US" dirty="0"/>
              <a:t>' </a:t>
            </a:r>
            <a:r>
              <a:rPr lang="en-US" dirty="0" err="1"/>
              <a:t>href</a:t>
            </a:r>
            <a:r>
              <a:rPr lang="en-US" dirty="0"/>
              <a:t>='style.css'&gt;</a:t>
            </a:r>
          </a:p>
          <a:p>
            <a:r>
              <a:rPr lang="en-US" dirty="0"/>
              <a:t>&lt;/head&gt;</a:t>
            </a:r>
          </a:p>
        </p:txBody>
      </p:sp>
      <p:sp>
        <p:nvSpPr>
          <p:cNvPr id="4" name="Slide Number Placeholder 3"/>
          <p:cNvSpPr>
            <a:spLocks noGrp="1"/>
          </p:cNvSpPr>
          <p:nvPr>
            <p:ph type="sldNum" sz="quarter" idx="5"/>
          </p:nvPr>
        </p:nvSpPr>
        <p:spPr/>
        <p:txBody>
          <a:bodyPr/>
          <a:lstStyle/>
          <a:p>
            <a:fld id="{C1FE426F-D8C4-439D-9B6D-C97825B0B21E}" type="slidenum">
              <a:rPr lang="en-US" smtClean="0"/>
              <a:t>13</a:t>
            </a:fld>
            <a:endParaRPr lang="en-US"/>
          </a:p>
        </p:txBody>
      </p:sp>
    </p:spTree>
    <p:extLst>
      <p:ext uri="{BB962C8B-B14F-4D97-AF65-F5344CB8AC3E}">
        <p14:creationId xmlns:p14="http://schemas.microsoft.com/office/powerpoint/2010/main" val="1168898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36FB-37D0-488D-B742-3C13CB1834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5963D6-4D0E-4CF5-8794-0D918E9E18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AAA885-59E7-47E3-84D5-EE798D031E16}"/>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5" name="Footer Placeholder 4">
            <a:extLst>
              <a:ext uri="{FF2B5EF4-FFF2-40B4-BE49-F238E27FC236}">
                <a16:creationId xmlns:a16="http://schemas.microsoft.com/office/drawing/2014/main" id="{11F1AE16-A6D8-4C38-B96A-0A290F7D8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3519C-CF04-43FC-965B-674D200C5C99}"/>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2529612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F951-39BD-40C4-B018-E76E82B340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789C3D-155D-4440-B7FA-6EEAF59C10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ABE956-6199-45D5-8008-E0267A1DB665}"/>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5" name="Footer Placeholder 4">
            <a:extLst>
              <a:ext uri="{FF2B5EF4-FFF2-40B4-BE49-F238E27FC236}">
                <a16:creationId xmlns:a16="http://schemas.microsoft.com/office/drawing/2014/main" id="{AAEDE4BF-4163-47C9-BC7C-62E37CCA1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91FAE-9606-423D-B919-163223E4B36F}"/>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28641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6EC6BA-BE19-42FA-8756-791777CB07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A9F28A-4E67-472F-B3E4-0FB4370DE3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9F46B4-621A-48B2-BB06-0E7D7756AFAE}"/>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5" name="Footer Placeholder 4">
            <a:extLst>
              <a:ext uri="{FF2B5EF4-FFF2-40B4-BE49-F238E27FC236}">
                <a16:creationId xmlns:a16="http://schemas.microsoft.com/office/drawing/2014/main" id="{FFDDB41F-B97A-4AD4-9C85-C4E4FB8F5E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739F39-9627-44D3-B00D-55B2FAFD9E94}"/>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631776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293134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4408F"/>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87569" y="1388847"/>
            <a:ext cx="8412480" cy="9144"/>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210780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p:cNvSpPr/>
          <p:nvPr userDrawn="1"/>
        </p:nvSpPr>
        <p:spPr>
          <a:xfrm>
            <a:off x="0" y="0"/>
            <a:ext cx="12191999" cy="685800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l-Khawarzmi" panose="01000000000000000000" pitchFamily="2" charset="-78"/>
              <a:cs typeface="Al-Khawarzmi" panose="01000000000000000000" pitchFamily="2" charset="-78"/>
            </a:endParaRPr>
          </a:p>
        </p:txBody>
      </p:sp>
      <p:sp>
        <p:nvSpPr>
          <p:cNvPr id="2" name="Title 1"/>
          <p:cNvSpPr>
            <a:spLocks noGrp="1"/>
          </p:cNvSpPr>
          <p:nvPr>
            <p:ph type="title"/>
          </p:nvPr>
        </p:nvSpPr>
        <p:spPr>
          <a:xfrm>
            <a:off x="1715755" y="4833260"/>
            <a:ext cx="8760488" cy="1140118"/>
          </a:xfrm>
        </p:spPr>
        <p:txBody>
          <a:bodyPr/>
          <a:lstStyle>
            <a:lvl1pPr algn="ctr">
              <a:defRPr baseline="0">
                <a:solidFill>
                  <a:schemeClr val="bg1"/>
                </a:solidFill>
              </a:defRPr>
            </a:lvl1pPr>
          </a:lstStyle>
          <a:p>
            <a:r>
              <a:rPr lang="en-US" dirty="0"/>
              <a:t>Click to edit Master title style</a:t>
            </a:r>
          </a:p>
        </p:txBody>
      </p:sp>
      <p:sp>
        <p:nvSpPr>
          <p:cNvPr id="9" name="Rectangle 8"/>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322825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418017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46490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203812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Rectangle 5"/>
          <p:cNvSpPr/>
          <p:nvPr userDrawn="1"/>
        </p:nvSpPr>
        <p:spPr>
          <a:xfrm>
            <a:off x="187569" y="1388847"/>
            <a:ext cx="8412480" cy="9144"/>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314295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atin typeface="Al-Khawarzmi" panose="01000000000000000000" pitchFamily="2" charset="-78"/>
                <a:cs typeface="Al-Khawarzmi" panose="01000000000000000000" pitchFamily="2" charset="-78"/>
              </a:defRPr>
            </a:lvl1pPr>
          </a:lstStyle>
          <a:p>
            <a:r>
              <a:rPr lang="en-US" dirty="0"/>
              <a:t>Click to edit Master title style</a:t>
            </a:r>
          </a:p>
        </p:txBody>
      </p:sp>
      <p:sp>
        <p:nvSpPr>
          <p:cNvPr id="6" name="Rectangle 5"/>
          <p:cNvSpPr/>
          <p:nvPr userDrawn="1"/>
        </p:nvSpPr>
        <p:spPr>
          <a:xfrm>
            <a:off x="3591952" y="1388847"/>
            <a:ext cx="8412480" cy="9144"/>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200215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7733-DC7D-4C32-8012-9829889E86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C34D-E0A3-413C-8FE7-8A3672A9E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270B9-CDB9-46C0-9EAE-FA765FA88B0D}"/>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5" name="Footer Placeholder 4">
            <a:extLst>
              <a:ext uri="{FF2B5EF4-FFF2-40B4-BE49-F238E27FC236}">
                <a16:creationId xmlns:a16="http://schemas.microsoft.com/office/drawing/2014/main" id="{8B7623B9-2BC1-4D27-A1AB-B49D6F3162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351D6-3B5F-4729-84F0-FF931FB48ECF}"/>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834164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4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426178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40019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87569" y="1388847"/>
            <a:ext cx="8412480" cy="9144"/>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225423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6356350"/>
            <a:ext cx="12191999" cy="50165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9087730" y="6384486"/>
            <a:ext cx="3004083" cy="417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bg1"/>
                </a:solidFill>
                <a:latin typeface="Realsoft Light" panose="00000400000000000000" pitchFamily="2" charset="0"/>
              </a:rPr>
              <a:t>REALSOFT-ME.COM</a:t>
            </a:r>
          </a:p>
        </p:txBody>
      </p:sp>
    </p:spTree>
    <p:extLst>
      <p:ext uri="{BB962C8B-B14F-4D97-AF65-F5344CB8AC3E}">
        <p14:creationId xmlns:p14="http://schemas.microsoft.com/office/powerpoint/2010/main" val="406108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DFE75-82F9-484B-A3C5-A1B6746DB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4BEA49-D1F6-4EC5-9284-42F08770DE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E4B84D-03AE-4983-ACFE-65505A38EB89}"/>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5" name="Footer Placeholder 4">
            <a:extLst>
              <a:ext uri="{FF2B5EF4-FFF2-40B4-BE49-F238E27FC236}">
                <a16:creationId xmlns:a16="http://schemas.microsoft.com/office/drawing/2014/main" id="{16CA2C37-86E8-4330-9085-4D3FAD9A6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DFD190-DF91-4E5B-B10E-47AF6DA6001E}"/>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1572556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DFC58-35E0-44E7-A699-56091B0175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DBAA77-3394-4EA4-9A44-650533499E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C75529-0E6D-4AE7-A227-C2F2AACD7A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E3E68F-FF94-46AD-87E5-F243C78D946B}"/>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6" name="Footer Placeholder 5">
            <a:extLst>
              <a:ext uri="{FF2B5EF4-FFF2-40B4-BE49-F238E27FC236}">
                <a16:creationId xmlns:a16="http://schemas.microsoft.com/office/drawing/2014/main" id="{761D9FFF-538C-47A0-8289-A318D88F3E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3BFAA-500E-41A7-83AA-D31BD70A2F6A}"/>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311753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92EF6-F78F-4FF5-BE79-3694D062FE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2B9738-AA5D-4A60-9668-BB56BA9C71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4B8799-CB21-47A3-AF74-78FB4EDD14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65D178-7EB9-49BE-9C1E-5DC07BC2C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B60041-3F26-407C-98FA-D1AC61D3CF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C24948-CE4D-4D6F-983C-68779026FD72}"/>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8" name="Footer Placeholder 7">
            <a:extLst>
              <a:ext uri="{FF2B5EF4-FFF2-40B4-BE49-F238E27FC236}">
                <a16:creationId xmlns:a16="http://schemas.microsoft.com/office/drawing/2014/main" id="{8EA0114F-8ADC-42BE-8C63-16D03E459D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F38264-7190-4831-B731-E9304143E24D}"/>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763846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BEE6-5360-4155-8708-25A874EE76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1CEDCA-5C2F-4387-A2B7-69D29FBAFA4A}"/>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4" name="Footer Placeholder 3">
            <a:extLst>
              <a:ext uri="{FF2B5EF4-FFF2-40B4-BE49-F238E27FC236}">
                <a16:creationId xmlns:a16="http://schemas.microsoft.com/office/drawing/2014/main" id="{1B8F444C-8017-4133-BB17-2BCEF37B00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343A7E-995E-468D-83BD-B5A2D05528BE}"/>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224873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725938-8D0C-43E8-8A89-F18D51001CFB}"/>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3" name="Footer Placeholder 2">
            <a:extLst>
              <a:ext uri="{FF2B5EF4-FFF2-40B4-BE49-F238E27FC236}">
                <a16:creationId xmlns:a16="http://schemas.microsoft.com/office/drawing/2014/main" id="{3EEBB46B-CCEE-40B4-911A-A9FBD26E26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09BB18-50D4-4A43-9A7C-FE48040ADC5F}"/>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79786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4F75-EC56-48D2-9472-FB6998FD84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06EFD8-020B-4EB6-8158-25C722FBA6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6B4A04-3DB0-466C-B063-A405772411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F0AD2-E874-4475-9612-F749FD34C282}"/>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6" name="Footer Placeholder 5">
            <a:extLst>
              <a:ext uri="{FF2B5EF4-FFF2-40B4-BE49-F238E27FC236}">
                <a16:creationId xmlns:a16="http://schemas.microsoft.com/office/drawing/2014/main" id="{9BFD2DF4-8808-4B5D-AACB-4C9D149D63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E1292C-AAE6-4EB9-8154-D27E6E8A6224}"/>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414362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D57FC-1121-4CC7-A528-03160BD34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8F15DF-5BB7-40B0-ADBB-D658B44122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B7010F-D166-4013-A9C1-201E8C96B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75B46-9C3B-420A-81D7-AA0AA99F31C7}"/>
              </a:ext>
            </a:extLst>
          </p:cNvPr>
          <p:cNvSpPr>
            <a:spLocks noGrp="1"/>
          </p:cNvSpPr>
          <p:nvPr>
            <p:ph type="dt" sz="half" idx="10"/>
          </p:nvPr>
        </p:nvSpPr>
        <p:spPr/>
        <p:txBody>
          <a:bodyPr/>
          <a:lstStyle/>
          <a:p>
            <a:fld id="{2FD20D8F-5073-4301-8BCF-9EA43B7D99FD}" type="datetimeFigureOut">
              <a:rPr lang="en-US" smtClean="0"/>
              <a:t>2/8/2021</a:t>
            </a:fld>
            <a:endParaRPr lang="en-US"/>
          </a:p>
        </p:txBody>
      </p:sp>
      <p:sp>
        <p:nvSpPr>
          <p:cNvPr id="6" name="Footer Placeholder 5">
            <a:extLst>
              <a:ext uri="{FF2B5EF4-FFF2-40B4-BE49-F238E27FC236}">
                <a16:creationId xmlns:a16="http://schemas.microsoft.com/office/drawing/2014/main" id="{3FE07B67-62B6-4A91-ABF6-19B2C081B6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48132-1C9D-4697-A79E-EABC93862E53}"/>
              </a:ext>
            </a:extLst>
          </p:cNvPr>
          <p:cNvSpPr>
            <a:spLocks noGrp="1"/>
          </p:cNvSpPr>
          <p:nvPr>
            <p:ph type="sldNum" sz="quarter" idx="12"/>
          </p:nvPr>
        </p:nvSpPr>
        <p:spPr/>
        <p:txBody>
          <a:bodyPr/>
          <a:lstStyle/>
          <a:p>
            <a:fld id="{087399EE-DC75-4EC4-96FE-1CD398A3613B}" type="slidenum">
              <a:rPr lang="en-US" smtClean="0"/>
              <a:t>‹#›</a:t>
            </a:fld>
            <a:endParaRPr lang="en-US"/>
          </a:p>
        </p:txBody>
      </p:sp>
    </p:spTree>
    <p:extLst>
      <p:ext uri="{BB962C8B-B14F-4D97-AF65-F5344CB8AC3E}">
        <p14:creationId xmlns:p14="http://schemas.microsoft.com/office/powerpoint/2010/main" val="1018444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ECFFBF-0A36-461B-A445-4F4502066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77F582-A17D-4691-B850-76B21A5727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4E5709-3FC5-445A-A3E5-AC0778E3A9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D20D8F-5073-4301-8BCF-9EA43B7D99FD}" type="datetimeFigureOut">
              <a:rPr lang="en-US" smtClean="0"/>
              <a:t>2/8/2021</a:t>
            </a:fld>
            <a:endParaRPr lang="en-US"/>
          </a:p>
        </p:txBody>
      </p:sp>
      <p:sp>
        <p:nvSpPr>
          <p:cNvPr id="5" name="Footer Placeholder 4">
            <a:extLst>
              <a:ext uri="{FF2B5EF4-FFF2-40B4-BE49-F238E27FC236}">
                <a16:creationId xmlns:a16="http://schemas.microsoft.com/office/drawing/2014/main" id="{9D5006EB-E84F-4F92-9AE1-0AF7CD8C9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249FD0-98ED-4F19-B19A-2C958ABE30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399EE-DC75-4EC4-96FE-1CD398A3613B}" type="slidenum">
              <a:rPr lang="en-US" smtClean="0"/>
              <a:t>‹#›</a:t>
            </a:fld>
            <a:endParaRPr lang="en-US"/>
          </a:p>
        </p:txBody>
      </p:sp>
    </p:spTree>
    <p:extLst>
      <p:ext uri="{BB962C8B-B14F-4D97-AF65-F5344CB8AC3E}">
        <p14:creationId xmlns:p14="http://schemas.microsoft.com/office/powerpoint/2010/main" val="3277787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7569" y="140044"/>
            <a:ext cx="11816863" cy="11401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87569" y="1685925"/>
            <a:ext cx="11816863" cy="44910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7694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r" defTabSz="914400" rtl="1" eaLnBrk="1" latinLnBrk="0" hangingPunct="1">
        <a:lnSpc>
          <a:spcPct val="90000"/>
        </a:lnSpc>
        <a:spcBef>
          <a:spcPct val="0"/>
        </a:spcBef>
        <a:buNone/>
        <a:defRPr sz="4000" b="0" i="0" kern="1200">
          <a:solidFill>
            <a:srgbClr val="24408F"/>
          </a:solidFill>
          <a:latin typeface="Al-Khawarzmi" panose="01000000000000000000" pitchFamily="2" charset="-78"/>
          <a:ea typeface="+mj-ea"/>
          <a:cs typeface="Al-Khawarzmi" panose="01000000000000000000" pitchFamily="2" charset="-78"/>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b="0" i="0" kern="1200">
          <a:solidFill>
            <a:schemeClr val="tx1">
              <a:lumMod val="65000"/>
              <a:lumOff val="35000"/>
            </a:schemeClr>
          </a:solidFill>
          <a:latin typeface="Al-Khawarzmi" panose="01000000000000000000" pitchFamily="2" charset="-78"/>
          <a:ea typeface="+mn-ea"/>
          <a:cs typeface="Al-Khawarzmi" panose="01000000000000000000" pitchFamily="2" charset="-78"/>
        </a:defRPr>
      </a:lvl1pPr>
      <a:lvl2pPr marL="685800" indent="-228600" algn="r" defTabSz="914400" rtl="1" eaLnBrk="1" latinLnBrk="0" hangingPunct="1">
        <a:lnSpc>
          <a:spcPct val="90000"/>
        </a:lnSpc>
        <a:spcBef>
          <a:spcPts val="500"/>
        </a:spcBef>
        <a:buFont typeface="Arial" panose="020B0604020202020204" pitchFamily="34" charset="0"/>
        <a:buChar char="•"/>
        <a:defRPr sz="2400" b="0" i="0" kern="1200">
          <a:solidFill>
            <a:schemeClr val="tx1">
              <a:lumMod val="65000"/>
              <a:lumOff val="35000"/>
            </a:schemeClr>
          </a:solidFill>
          <a:latin typeface="Al-Khawarzmi" panose="01000000000000000000" pitchFamily="2" charset="-78"/>
          <a:ea typeface="+mn-ea"/>
          <a:cs typeface="Al-Khawarzmi" panose="01000000000000000000" pitchFamily="2" charset="-78"/>
        </a:defRPr>
      </a:lvl2pPr>
      <a:lvl3pPr marL="1143000" indent="-228600" algn="r" defTabSz="914400" rtl="1" eaLnBrk="1" latinLnBrk="0" hangingPunct="1">
        <a:lnSpc>
          <a:spcPct val="90000"/>
        </a:lnSpc>
        <a:spcBef>
          <a:spcPts val="500"/>
        </a:spcBef>
        <a:buFont typeface="Arial" panose="020B0604020202020204" pitchFamily="34" charset="0"/>
        <a:buChar char="•"/>
        <a:defRPr sz="2000" b="0" i="0" kern="1200">
          <a:solidFill>
            <a:schemeClr val="tx1">
              <a:lumMod val="65000"/>
              <a:lumOff val="35000"/>
            </a:schemeClr>
          </a:solidFill>
          <a:latin typeface="Al-Khawarzmi" panose="01000000000000000000" pitchFamily="2" charset="-78"/>
          <a:ea typeface="+mn-ea"/>
          <a:cs typeface="Al-Khawarzmi" panose="01000000000000000000" pitchFamily="2" charset="-78"/>
        </a:defRPr>
      </a:lvl3pPr>
      <a:lvl4pPr marL="16002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lumMod val="65000"/>
              <a:lumOff val="35000"/>
            </a:schemeClr>
          </a:solidFill>
          <a:latin typeface="Al-Khawarzmi" panose="01000000000000000000" pitchFamily="2" charset="-78"/>
          <a:ea typeface="+mn-ea"/>
          <a:cs typeface="Al-Khawarzmi" panose="01000000000000000000" pitchFamily="2" charset="-78"/>
        </a:defRPr>
      </a:lvl4pPr>
      <a:lvl5pPr marL="2057400" indent="-228600" algn="r" defTabSz="914400" rtl="1" eaLnBrk="1" latinLnBrk="0" hangingPunct="1">
        <a:lnSpc>
          <a:spcPct val="90000"/>
        </a:lnSpc>
        <a:spcBef>
          <a:spcPts val="500"/>
        </a:spcBef>
        <a:buFont typeface="Arial" panose="020B0604020202020204" pitchFamily="34" charset="0"/>
        <a:buChar char="•"/>
        <a:defRPr sz="1800" b="0" i="0" kern="1200">
          <a:solidFill>
            <a:schemeClr val="tx1">
              <a:lumMod val="65000"/>
              <a:lumOff val="35000"/>
            </a:schemeClr>
          </a:solidFill>
          <a:latin typeface="Al-Khawarzmi" panose="01000000000000000000" pitchFamily="2" charset="-78"/>
          <a:ea typeface="+mn-ea"/>
          <a:cs typeface="Al-Khawarzmi" panose="01000000000000000000"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0.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hyperlink" Target="https://docs.emmet.io/cheat-shee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w3schools.com/css/css_attribute_selectors.as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4.jpeg"/><Relationship Id="rId7" Type="http://schemas.openxmlformats.org/officeDocument/2006/relationships/diagramColors" Target="../diagrams/colors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hyperlink" Target="https://css-tricks.com/almanac/properties/f/flex-wrap/" TargetMode="External"/><Relationship Id="rId2" Type="http://schemas.openxmlformats.org/officeDocument/2006/relationships/hyperlink" Target="https://css-tricks.com/snippets/css/a-guide-to-flexbo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jigsaw.w3.org/css-validator"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s://www.favicon.cc/" TargetMode="External"/><Relationship Id="rId13" Type="http://schemas.openxmlformats.org/officeDocument/2006/relationships/hyperlink" Target="https://sweetalert2.github.io/" TargetMode="External"/><Relationship Id="rId3" Type="http://schemas.openxmlformats.org/officeDocument/2006/relationships/hyperlink" Target="https://www.flaticon.com/" TargetMode="External"/><Relationship Id="rId7" Type="http://schemas.openxmlformats.org/officeDocument/2006/relationships/hyperlink" Target="https://colorhunt.co/" TargetMode="External"/><Relationship Id="rId12" Type="http://schemas.openxmlformats.org/officeDocument/2006/relationships/hyperlink" Target="https://github.com/bradtraversy/design-resources-for-developers"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crop-circle.imageonline.co/" TargetMode="External"/><Relationship Id="rId11" Type="http://schemas.openxmlformats.org/officeDocument/2006/relationships/hyperlink" Target="http://colinkeany.com/blend" TargetMode="External"/><Relationship Id="rId5" Type="http://schemas.openxmlformats.org/officeDocument/2006/relationships/hyperlink" Target="https://fonts.google.com/" TargetMode="External"/><Relationship Id="rId10" Type="http://schemas.openxmlformats.org/officeDocument/2006/relationships/hyperlink" Target="https://bennettfeely.com/clippy/" TargetMode="External"/><Relationship Id="rId4" Type="http://schemas.openxmlformats.org/officeDocument/2006/relationships/hyperlink" Target="https://fontawesome.com/" TargetMode="External"/><Relationship Id="rId9" Type="http://schemas.openxmlformats.org/officeDocument/2006/relationships/hyperlink" Target="https://cssbuttoncreator.com/"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6651982" y="2152902"/>
            <a:ext cx="5264924" cy="1064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34314C"/>
                </a:solidFill>
                <a:effectLst/>
                <a:uLnTx/>
                <a:uFillTx/>
                <a:latin typeface="DIN NEXT™ ARABIC MEDIUM" panose="020B0603020203050203" charset="-78"/>
                <a:ea typeface="+mn-ea"/>
                <a:cs typeface="DIN NEXT™ ARABIC MEDIUM" panose="020B0603020203050203" charset="-78"/>
              </a:rPr>
              <a:t>Session II</a:t>
            </a:r>
            <a:endParaRPr kumimoji="0" lang="en-US" sz="4000" b="0" i="0" u="none" strike="noStrike" kern="1200" cap="none" spc="0" normalizeH="0" baseline="0" noProof="0" dirty="0">
              <a:ln>
                <a:noFill/>
              </a:ln>
              <a:solidFill>
                <a:srgbClr val="34314C"/>
              </a:solidFill>
              <a:effectLst/>
              <a:uLnTx/>
              <a:uFillTx/>
              <a:latin typeface="DIN NEXT™ ARABIC MEDIUM" panose="020B0603020203050203" charset="-78"/>
              <a:ea typeface="+mn-ea"/>
              <a:cs typeface="DIN NEXT™ ARABIC MEDIUM" panose="020B0603020203050203" charset="-78"/>
            </a:endParaRPr>
          </a:p>
        </p:txBody>
      </p:sp>
      <p:grpSp>
        <p:nvGrpSpPr>
          <p:cNvPr id="164" name="Group 163"/>
          <p:cNvGrpSpPr/>
          <p:nvPr/>
        </p:nvGrpSpPr>
        <p:grpSpPr>
          <a:xfrm>
            <a:off x="0" y="6035040"/>
            <a:ext cx="12191999" cy="822960"/>
            <a:chOff x="0" y="6035040"/>
            <a:chExt cx="12191999" cy="822960"/>
          </a:xfrm>
        </p:grpSpPr>
        <p:sp>
          <p:nvSpPr>
            <p:cNvPr id="8" name="Rectangle 7"/>
            <p:cNvSpPr/>
            <p:nvPr/>
          </p:nvSpPr>
          <p:spPr>
            <a:xfrm>
              <a:off x="0" y="6035040"/>
              <a:ext cx="12191999" cy="82296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Rectangle 162"/>
            <p:cNvSpPr/>
            <p:nvPr/>
          </p:nvSpPr>
          <p:spPr>
            <a:xfrm>
              <a:off x="7052899" y="6265109"/>
              <a:ext cx="4600133" cy="332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entona Heavy" panose="00000A00000000000000" pitchFamily="50" charset="0"/>
                  <a:ea typeface="+mn-ea"/>
                  <a:cs typeface="+mn-cs"/>
                </a:rPr>
                <a:t>REALSOFT</a:t>
              </a:r>
              <a:r>
                <a:rPr kumimoji="0" lang="en-US" sz="2800" b="0" i="0" u="none" strike="noStrike" kern="1200" cap="none" spc="0" normalizeH="0" baseline="0" noProof="0" dirty="0">
                  <a:ln>
                    <a:noFill/>
                  </a:ln>
                  <a:solidFill>
                    <a:prstClr val="white"/>
                  </a:solidFill>
                  <a:effectLst/>
                  <a:uLnTx/>
                  <a:uFillTx/>
                  <a:latin typeface="Gentona Light" panose="00000400000000000000" pitchFamily="50" charset="0"/>
                  <a:ea typeface="+mn-ea"/>
                  <a:cs typeface="+mn-cs"/>
                </a:rPr>
                <a:t>-ME.COM</a:t>
              </a:r>
            </a:p>
          </p:txBody>
        </p:sp>
      </p:grpSp>
      <p:grpSp>
        <p:nvGrpSpPr>
          <p:cNvPr id="2" name="Group 4"/>
          <p:cNvGrpSpPr>
            <a:grpSpLocks noChangeAspect="1"/>
          </p:cNvGrpSpPr>
          <p:nvPr/>
        </p:nvGrpSpPr>
        <p:grpSpPr bwMode="auto">
          <a:xfrm>
            <a:off x="7149257" y="554038"/>
            <a:ext cx="4395787" cy="674688"/>
            <a:chOff x="4560" y="349"/>
            <a:chExt cx="2769" cy="425"/>
          </a:xfrm>
        </p:grpSpPr>
        <p:sp>
          <p:nvSpPr>
            <p:cNvPr id="4" name="Freeform 5"/>
            <p:cNvSpPr>
              <a:spLocks/>
            </p:cNvSpPr>
            <p:nvPr/>
          </p:nvSpPr>
          <p:spPr bwMode="auto">
            <a:xfrm>
              <a:off x="4614" y="349"/>
              <a:ext cx="368" cy="269"/>
            </a:xfrm>
            <a:custGeom>
              <a:avLst/>
              <a:gdLst>
                <a:gd name="T0" fmla="*/ 1879 w 2545"/>
                <a:gd name="T1" fmla="*/ 1869 h 1869"/>
                <a:gd name="T2" fmla="*/ 563 w 2545"/>
                <a:gd name="T3" fmla="*/ 1045 h 1869"/>
                <a:gd name="T4" fmla="*/ 2075 w 2545"/>
                <a:gd name="T5" fmla="*/ 1045 h 1869"/>
                <a:gd name="T6" fmla="*/ 2545 w 2545"/>
                <a:gd name="T7" fmla="*/ 0 h 1869"/>
                <a:gd name="T8" fmla="*/ 459 w 2545"/>
                <a:gd name="T9" fmla="*/ 0 h 1869"/>
                <a:gd name="T10" fmla="*/ 361 w 2545"/>
                <a:gd name="T11" fmla="*/ 253 h 1869"/>
                <a:gd name="T12" fmla="*/ 2075 w 2545"/>
                <a:gd name="T13" fmla="*/ 253 h 1869"/>
                <a:gd name="T14" fmla="*/ 1797 w 2545"/>
                <a:gd name="T15" fmla="*/ 792 h 1869"/>
                <a:gd name="T16" fmla="*/ 142 w 2545"/>
                <a:gd name="T17" fmla="*/ 792 h 1869"/>
                <a:gd name="T18" fmla="*/ 0 w 2545"/>
                <a:gd name="T19" fmla="*/ 1063 h 1869"/>
                <a:gd name="T20" fmla="*/ 1333 w 2545"/>
                <a:gd name="T21" fmla="*/ 1869 h 1869"/>
                <a:gd name="T22" fmla="*/ 1879 w 2545"/>
                <a:gd name="T23" fmla="*/ 1869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5" h="1869">
                  <a:moveTo>
                    <a:pt x="1879" y="1869"/>
                  </a:moveTo>
                  <a:lnTo>
                    <a:pt x="563" y="1045"/>
                  </a:lnTo>
                  <a:lnTo>
                    <a:pt x="2075" y="1045"/>
                  </a:lnTo>
                  <a:lnTo>
                    <a:pt x="2545" y="0"/>
                  </a:lnTo>
                  <a:lnTo>
                    <a:pt x="459" y="0"/>
                  </a:lnTo>
                  <a:lnTo>
                    <a:pt x="361" y="253"/>
                  </a:lnTo>
                  <a:lnTo>
                    <a:pt x="2075" y="253"/>
                  </a:lnTo>
                  <a:lnTo>
                    <a:pt x="1797" y="792"/>
                  </a:lnTo>
                  <a:lnTo>
                    <a:pt x="142" y="792"/>
                  </a:lnTo>
                  <a:lnTo>
                    <a:pt x="0" y="1063"/>
                  </a:lnTo>
                  <a:lnTo>
                    <a:pt x="1333" y="1869"/>
                  </a:lnTo>
                  <a:lnTo>
                    <a:pt x="1879" y="1869"/>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reeform 6"/>
            <p:cNvSpPr>
              <a:spLocks/>
            </p:cNvSpPr>
            <p:nvPr/>
          </p:nvSpPr>
          <p:spPr bwMode="auto">
            <a:xfrm>
              <a:off x="5031" y="349"/>
              <a:ext cx="291" cy="41"/>
            </a:xfrm>
            <a:custGeom>
              <a:avLst/>
              <a:gdLst>
                <a:gd name="T0" fmla="*/ 1895 w 2015"/>
                <a:gd name="T1" fmla="*/ 285 h 285"/>
                <a:gd name="T2" fmla="*/ 2015 w 2015"/>
                <a:gd name="T3" fmla="*/ 0 h 285"/>
                <a:gd name="T4" fmla="*/ 120 w 2015"/>
                <a:gd name="T5" fmla="*/ 0 h 285"/>
                <a:gd name="T6" fmla="*/ 0 w 2015"/>
                <a:gd name="T7" fmla="*/ 285 h 285"/>
                <a:gd name="T8" fmla="*/ 1895 w 2015"/>
                <a:gd name="T9" fmla="*/ 285 h 285"/>
              </a:gdLst>
              <a:ahLst/>
              <a:cxnLst>
                <a:cxn ang="0">
                  <a:pos x="T0" y="T1"/>
                </a:cxn>
                <a:cxn ang="0">
                  <a:pos x="T2" y="T3"/>
                </a:cxn>
                <a:cxn ang="0">
                  <a:pos x="T4" y="T5"/>
                </a:cxn>
                <a:cxn ang="0">
                  <a:pos x="T6" y="T7"/>
                </a:cxn>
                <a:cxn ang="0">
                  <a:pos x="T8" y="T9"/>
                </a:cxn>
              </a:cxnLst>
              <a:rect l="0" t="0" r="r" b="b"/>
              <a:pathLst>
                <a:path w="2015" h="285">
                  <a:moveTo>
                    <a:pt x="1895" y="285"/>
                  </a:moveTo>
                  <a:lnTo>
                    <a:pt x="2015" y="0"/>
                  </a:lnTo>
                  <a:lnTo>
                    <a:pt x="120" y="0"/>
                  </a:lnTo>
                  <a:lnTo>
                    <a:pt x="0" y="285"/>
                  </a:lnTo>
                  <a:lnTo>
                    <a:pt x="1895" y="285"/>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7"/>
            <p:cNvSpPr>
              <a:spLocks/>
            </p:cNvSpPr>
            <p:nvPr/>
          </p:nvSpPr>
          <p:spPr bwMode="auto">
            <a:xfrm>
              <a:off x="4982" y="463"/>
              <a:ext cx="291" cy="41"/>
            </a:xfrm>
            <a:custGeom>
              <a:avLst/>
              <a:gdLst>
                <a:gd name="T0" fmla="*/ 2015 w 2015"/>
                <a:gd name="T1" fmla="*/ 0 h 285"/>
                <a:gd name="T2" fmla="*/ 120 w 2015"/>
                <a:gd name="T3" fmla="*/ 0 h 285"/>
                <a:gd name="T4" fmla="*/ 0 w 2015"/>
                <a:gd name="T5" fmla="*/ 285 h 285"/>
                <a:gd name="T6" fmla="*/ 1895 w 2015"/>
                <a:gd name="T7" fmla="*/ 285 h 285"/>
                <a:gd name="T8" fmla="*/ 2015 w 2015"/>
                <a:gd name="T9" fmla="*/ 0 h 285"/>
              </a:gdLst>
              <a:ahLst/>
              <a:cxnLst>
                <a:cxn ang="0">
                  <a:pos x="T0" y="T1"/>
                </a:cxn>
                <a:cxn ang="0">
                  <a:pos x="T2" y="T3"/>
                </a:cxn>
                <a:cxn ang="0">
                  <a:pos x="T4" y="T5"/>
                </a:cxn>
                <a:cxn ang="0">
                  <a:pos x="T6" y="T7"/>
                </a:cxn>
                <a:cxn ang="0">
                  <a:pos x="T8" y="T9"/>
                </a:cxn>
              </a:cxnLst>
              <a:rect l="0" t="0" r="r" b="b"/>
              <a:pathLst>
                <a:path w="2015" h="285">
                  <a:moveTo>
                    <a:pt x="2015" y="0"/>
                  </a:moveTo>
                  <a:lnTo>
                    <a:pt x="120" y="0"/>
                  </a:lnTo>
                  <a:lnTo>
                    <a:pt x="0" y="285"/>
                  </a:lnTo>
                  <a:lnTo>
                    <a:pt x="1895" y="285"/>
                  </a:lnTo>
                  <a:lnTo>
                    <a:pt x="2015"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8"/>
            <p:cNvSpPr>
              <a:spLocks/>
            </p:cNvSpPr>
            <p:nvPr/>
          </p:nvSpPr>
          <p:spPr bwMode="auto">
            <a:xfrm>
              <a:off x="4935" y="577"/>
              <a:ext cx="291" cy="41"/>
            </a:xfrm>
            <a:custGeom>
              <a:avLst/>
              <a:gdLst>
                <a:gd name="T0" fmla="*/ 0 w 2016"/>
                <a:gd name="T1" fmla="*/ 285 h 285"/>
                <a:gd name="T2" fmla="*/ 1896 w 2016"/>
                <a:gd name="T3" fmla="*/ 285 h 285"/>
                <a:gd name="T4" fmla="*/ 2016 w 2016"/>
                <a:gd name="T5" fmla="*/ 0 h 285"/>
                <a:gd name="T6" fmla="*/ 121 w 2016"/>
                <a:gd name="T7" fmla="*/ 0 h 285"/>
                <a:gd name="T8" fmla="*/ 0 w 2016"/>
                <a:gd name="T9" fmla="*/ 285 h 285"/>
              </a:gdLst>
              <a:ahLst/>
              <a:cxnLst>
                <a:cxn ang="0">
                  <a:pos x="T0" y="T1"/>
                </a:cxn>
                <a:cxn ang="0">
                  <a:pos x="T2" y="T3"/>
                </a:cxn>
                <a:cxn ang="0">
                  <a:pos x="T4" y="T5"/>
                </a:cxn>
                <a:cxn ang="0">
                  <a:pos x="T6" y="T7"/>
                </a:cxn>
                <a:cxn ang="0">
                  <a:pos x="T8" y="T9"/>
                </a:cxn>
              </a:cxnLst>
              <a:rect l="0" t="0" r="r" b="b"/>
              <a:pathLst>
                <a:path w="2016" h="285">
                  <a:moveTo>
                    <a:pt x="0" y="285"/>
                  </a:moveTo>
                  <a:lnTo>
                    <a:pt x="1896" y="285"/>
                  </a:lnTo>
                  <a:lnTo>
                    <a:pt x="2016" y="0"/>
                  </a:lnTo>
                  <a:lnTo>
                    <a:pt x="121" y="0"/>
                  </a:lnTo>
                  <a:lnTo>
                    <a:pt x="0" y="285"/>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9"/>
            <p:cNvSpPr>
              <a:spLocks/>
            </p:cNvSpPr>
            <p:nvPr/>
          </p:nvSpPr>
          <p:spPr bwMode="auto">
            <a:xfrm>
              <a:off x="5273" y="349"/>
              <a:ext cx="387" cy="269"/>
            </a:xfrm>
            <a:custGeom>
              <a:avLst/>
              <a:gdLst>
                <a:gd name="T0" fmla="*/ 0 w 2677"/>
                <a:gd name="T1" fmla="*/ 1869 h 1869"/>
                <a:gd name="T2" fmla="*/ 377 w 2677"/>
                <a:gd name="T3" fmla="*/ 1869 h 1869"/>
                <a:gd name="T4" fmla="*/ 1027 w 2677"/>
                <a:gd name="T5" fmla="*/ 285 h 1869"/>
                <a:gd name="T6" fmla="*/ 2191 w 2677"/>
                <a:gd name="T7" fmla="*/ 285 h 1869"/>
                <a:gd name="T8" fmla="*/ 1972 w 2677"/>
                <a:gd name="T9" fmla="*/ 824 h 1869"/>
                <a:gd name="T10" fmla="*/ 1186 w 2677"/>
                <a:gd name="T11" fmla="*/ 824 h 1869"/>
                <a:gd name="T12" fmla="*/ 1065 w 2677"/>
                <a:gd name="T13" fmla="*/ 1077 h 1869"/>
                <a:gd name="T14" fmla="*/ 1868 w 2677"/>
                <a:gd name="T15" fmla="*/ 1077 h 1869"/>
                <a:gd name="T16" fmla="*/ 1524 w 2677"/>
                <a:gd name="T17" fmla="*/ 1869 h 1869"/>
                <a:gd name="T18" fmla="*/ 1901 w 2677"/>
                <a:gd name="T19" fmla="*/ 1869 h 1869"/>
                <a:gd name="T20" fmla="*/ 2677 w 2677"/>
                <a:gd name="T21" fmla="*/ 0 h 1869"/>
                <a:gd name="T22" fmla="*/ 798 w 2677"/>
                <a:gd name="T23" fmla="*/ 0 h 1869"/>
                <a:gd name="T24" fmla="*/ 0 w 2677"/>
                <a:gd name="T25" fmla="*/ 1869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7" h="1869">
                  <a:moveTo>
                    <a:pt x="0" y="1869"/>
                  </a:moveTo>
                  <a:lnTo>
                    <a:pt x="377" y="1869"/>
                  </a:lnTo>
                  <a:lnTo>
                    <a:pt x="1027" y="285"/>
                  </a:lnTo>
                  <a:lnTo>
                    <a:pt x="2191" y="285"/>
                  </a:lnTo>
                  <a:lnTo>
                    <a:pt x="1972" y="824"/>
                  </a:lnTo>
                  <a:lnTo>
                    <a:pt x="1186" y="824"/>
                  </a:lnTo>
                  <a:lnTo>
                    <a:pt x="1065" y="1077"/>
                  </a:lnTo>
                  <a:lnTo>
                    <a:pt x="1868" y="1077"/>
                  </a:lnTo>
                  <a:lnTo>
                    <a:pt x="1524" y="1869"/>
                  </a:lnTo>
                  <a:lnTo>
                    <a:pt x="1901" y="1869"/>
                  </a:lnTo>
                  <a:lnTo>
                    <a:pt x="2677" y="0"/>
                  </a:lnTo>
                  <a:lnTo>
                    <a:pt x="798" y="0"/>
                  </a:lnTo>
                  <a:lnTo>
                    <a:pt x="0" y="1869"/>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
            <p:cNvSpPr>
              <a:spLocks/>
            </p:cNvSpPr>
            <p:nvPr/>
          </p:nvSpPr>
          <p:spPr bwMode="auto">
            <a:xfrm>
              <a:off x="5615" y="349"/>
              <a:ext cx="290" cy="269"/>
            </a:xfrm>
            <a:custGeom>
              <a:avLst/>
              <a:gdLst>
                <a:gd name="T0" fmla="*/ 787 w 2010"/>
                <a:gd name="T1" fmla="*/ 0 h 1869"/>
                <a:gd name="T2" fmla="*/ 0 w 2010"/>
                <a:gd name="T3" fmla="*/ 1869 h 1869"/>
                <a:gd name="T4" fmla="*/ 1890 w 2010"/>
                <a:gd name="T5" fmla="*/ 1869 h 1869"/>
                <a:gd name="T6" fmla="*/ 2010 w 2010"/>
                <a:gd name="T7" fmla="*/ 1584 h 1869"/>
                <a:gd name="T8" fmla="*/ 497 w 2010"/>
                <a:gd name="T9" fmla="*/ 1584 h 1869"/>
                <a:gd name="T10" fmla="*/ 1158 w 2010"/>
                <a:gd name="T11" fmla="*/ 0 h 1869"/>
                <a:gd name="T12" fmla="*/ 787 w 2010"/>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2010" h="1869">
                  <a:moveTo>
                    <a:pt x="787" y="0"/>
                  </a:moveTo>
                  <a:lnTo>
                    <a:pt x="0" y="1869"/>
                  </a:lnTo>
                  <a:lnTo>
                    <a:pt x="1890" y="1869"/>
                  </a:lnTo>
                  <a:lnTo>
                    <a:pt x="2010" y="1584"/>
                  </a:lnTo>
                  <a:lnTo>
                    <a:pt x="497" y="1584"/>
                  </a:lnTo>
                  <a:lnTo>
                    <a:pt x="1158" y="0"/>
                  </a:lnTo>
                  <a:lnTo>
                    <a:pt x="787"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1"/>
            <p:cNvSpPr>
              <a:spLocks/>
            </p:cNvSpPr>
            <p:nvPr/>
          </p:nvSpPr>
          <p:spPr bwMode="auto">
            <a:xfrm>
              <a:off x="5983" y="349"/>
              <a:ext cx="332" cy="155"/>
            </a:xfrm>
            <a:custGeom>
              <a:avLst/>
              <a:gdLst>
                <a:gd name="T0" fmla="*/ 2305 w 2305"/>
                <a:gd name="T1" fmla="*/ 0 h 1077"/>
                <a:gd name="T2" fmla="*/ 426 w 2305"/>
                <a:gd name="T3" fmla="*/ 0 h 1077"/>
                <a:gd name="T4" fmla="*/ 0 w 2305"/>
                <a:gd name="T5" fmla="*/ 1077 h 1077"/>
                <a:gd name="T6" fmla="*/ 328 w 2305"/>
                <a:gd name="T7" fmla="*/ 1077 h 1077"/>
                <a:gd name="T8" fmla="*/ 650 w 2305"/>
                <a:gd name="T9" fmla="*/ 285 h 1077"/>
                <a:gd name="T10" fmla="*/ 2202 w 2305"/>
                <a:gd name="T11" fmla="*/ 285 h 1077"/>
                <a:gd name="T12" fmla="*/ 2305 w 2305"/>
                <a:gd name="T13" fmla="*/ 0 h 1077"/>
              </a:gdLst>
              <a:ahLst/>
              <a:cxnLst>
                <a:cxn ang="0">
                  <a:pos x="T0" y="T1"/>
                </a:cxn>
                <a:cxn ang="0">
                  <a:pos x="T2" y="T3"/>
                </a:cxn>
                <a:cxn ang="0">
                  <a:pos x="T4" y="T5"/>
                </a:cxn>
                <a:cxn ang="0">
                  <a:pos x="T6" y="T7"/>
                </a:cxn>
                <a:cxn ang="0">
                  <a:pos x="T8" y="T9"/>
                </a:cxn>
                <a:cxn ang="0">
                  <a:pos x="T10" y="T11"/>
                </a:cxn>
                <a:cxn ang="0">
                  <a:pos x="T12" y="T13"/>
                </a:cxn>
              </a:cxnLst>
              <a:rect l="0" t="0" r="r" b="b"/>
              <a:pathLst>
                <a:path w="2305" h="1077">
                  <a:moveTo>
                    <a:pt x="2305" y="0"/>
                  </a:moveTo>
                  <a:lnTo>
                    <a:pt x="426" y="0"/>
                  </a:lnTo>
                  <a:lnTo>
                    <a:pt x="0" y="1077"/>
                  </a:lnTo>
                  <a:lnTo>
                    <a:pt x="328" y="1077"/>
                  </a:lnTo>
                  <a:lnTo>
                    <a:pt x="650" y="285"/>
                  </a:lnTo>
                  <a:lnTo>
                    <a:pt x="2202" y="285"/>
                  </a:lnTo>
                  <a:lnTo>
                    <a:pt x="2305"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2"/>
            <p:cNvSpPr>
              <a:spLocks/>
            </p:cNvSpPr>
            <p:nvPr/>
          </p:nvSpPr>
          <p:spPr bwMode="auto">
            <a:xfrm>
              <a:off x="5945" y="472"/>
              <a:ext cx="334" cy="146"/>
            </a:xfrm>
            <a:custGeom>
              <a:avLst/>
              <a:gdLst>
                <a:gd name="T0" fmla="*/ 2316 w 2316"/>
                <a:gd name="T1" fmla="*/ 0 h 1014"/>
                <a:gd name="T2" fmla="*/ 1005 w 2316"/>
                <a:gd name="T3" fmla="*/ 0 h 1014"/>
                <a:gd name="T4" fmla="*/ 912 w 2316"/>
                <a:gd name="T5" fmla="*/ 237 h 1014"/>
                <a:gd name="T6" fmla="*/ 1863 w 2316"/>
                <a:gd name="T7" fmla="*/ 240 h 1014"/>
                <a:gd name="T8" fmla="*/ 1661 w 2316"/>
                <a:gd name="T9" fmla="*/ 697 h 1014"/>
                <a:gd name="T10" fmla="*/ 126 w 2316"/>
                <a:gd name="T11" fmla="*/ 697 h 1014"/>
                <a:gd name="T12" fmla="*/ 0 w 2316"/>
                <a:gd name="T13" fmla="*/ 1014 h 1014"/>
                <a:gd name="T14" fmla="*/ 1901 w 2316"/>
                <a:gd name="T15" fmla="*/ 1014 h 1014"/>
                <a:gd name="T16" fmla="*/ 2316 w 2316"/>
                <a:gd name="T17"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6" h="1014">
                  <a:moveTo>
                    <a:pt x="2316" y="0"/>
                  </a:moveTo>
                  <a:lnTo>
                    <a:pt x="1005" y="0"/>
                  </a:lnTo>
                  <a:lnTo>
                    <a:pt x="912" y="237"/>
                  </a:lnTo>
                  <a:lnTo>
                    <a:pt x="1863" y="240"/>
                  </a:lnTo>
                  <a:lnTo>
                    <a:pt x="1661" y="697"/>
                  </a:lnTo>
                  <a:lnTo>
                    <a:pt x="126" y="697"/>
                  </a:lnTo>
                  <a:lnTo>
                    <a:pt x="0" y="1014"/>
                  </a:lnTo>
                  <a:lnTo>
                    <a:pt x="1901" y="1014"/>
                  </a:lnTo>
                  <a:lnTo>
                    <a:pt x="2316"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3"/>
            <p:cNvSpPr>
              <a:spLocks noEditPoints="1"/>
            </p:cNvSpPr>
            <p:nvPr/>
          </p:nvSpPr>
          <p:spPr bwMode="auto">
            <a:xfrm>
              <a:off x="6285" y="349"/>
              <a:ext cx="388" cy="269"/>
            </a:xfrm>
            <a:custGeom>
              <a:avLst/>
              <a:gdLst>
                <a:gd name="T0" fmla="*/ 503 w 2687"/>
                <a:gd name="T1" fmla="*/ 1584 h 1869"/>
                <a:gd name="T2" fmla="*/ 1060 w 2687"/>
                <a:gd name="T3" fmla="*/ 285 h 1869"/>
                <a:gd name="T4" fmla="*/ 2185 w 2687"/>
                <a:gd name="T5" fmla="*/ 285 h 1869"/>
                <a:gd name="T6" fmla="*/ 1627 w 2687"/>
                <a:gd name="T7" fmla="*/ 1584 h 1869"/>
                <a:gd name="T8" fmla="*/ 503 w 2687"/>
                <a:gd name="T9" fmla="*/ 1584 h 1869"/>
                <a:gd name="T10" fmla="*/ 2687 w 2687"/>
                <a:gd name="T11" fmla="*/ 0 h 1869"/>
                <a:gd name="T12" fmla="*/ 792 w 2687"/>
                <a:gd name="T13" fmla="*/ 0 h 1869"/>
                <a:gd name="T14" fmla="*/ 0 w 2687"/>
                <a:gd name="T15" fmla="*/ 1869 h 1869"/>
                <a:gd name="T16" fmla="*/ 1896 w 2687"/>
                <a:gd name="T17" fmla="*/ 1869 h 1869"/>
                <a:gd name="T18" fmla="*/ 2687 w 2687"/>
                <a:gd name="T19" fmla="*/ 0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7" h="1869">
                  <a:moveTo>
                    <a:pt x="503" y="1584"/>
                  </a:moveTo>
                  <a:lnTo>
                    <a:pt x="1060" y="285"/>
                  </a:lnTo>
                  <a:lnTo>
                    <a:pt x="2185" y="285"/>
                  </a:lnTo>
                  <a:lnTo>
                    <a:pt x="1627" y="1584"/>
                  </a:lnTo>
                  <a:lnTo>
                    <a:pt x="503" y="1584"/>
                  </a:lnTo>
                  <a:close/>
                  <a:moveTo>
                    <a:pt x="2687" y="0"/>
                  </a:moveTo>
                  <a:lnTo>
                    <a:pt x="792" y="0"/>
                  </a:lnTo>
                  <a:lnTo>
                    <a:pt x="0" y="1869"/>
                  </a:lnTo>
                  <a:lnTo>
                    <a:pt x="1896" y="1869"/>
                  </a:lnTo>
                  <a:lnTo>
                    <a:pt x="2687"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Freeform 14"/>
            <p:cNvSpPr>
              <a:spLocks/>
            </p:cNvSpPr>
            <p:nvPr/>
          </p:nvSpPr>
          <p:spPr bwMode="auto">
            <a:xfrm>
              <a:off x="6628" y="349"/>
              <a:ext cx="388" cy="269"/>
            </a:xfrm>
            <a:custGeom>
              <a:avLst/>
              <a:gdLst>
                <a:gd name="T0" fmla="*/ 2561 w 2687"/>
                <a:gd name="T1" fmla="*/ 285 h 1869"/>
                <a:gd name="T2" fmla="*/ 2687 w 2687"/>
                <a:gd name="T3" fmla="*/ 0 h 1869"/>
                <a:gd name="T4" fmla="*/ 2665 w 2687"/>
                <a:gd name="T5" fmla="*/ 0 h 1869"/>
                <a:gd name="T6" fmla="*/ 781 w 2687"/>
                <a:gd name="T7" fmla="*/ 0 h 1869"/>
                <a:gd name="T8" fmla="*/ 0 w 2687"/>
                <a:gd name="T9" fmla="*/ 1869 h 1869"/>
                <a:gd name="T10" fmla="*/ 366 w 2687"/>
                <a:gd name="T11" fmla="*/ 1869 h 1869"/>
                <a:gd name="T12" fmla="*/ 748 w 2687"/>
                <a:gd name="T13" fmla="*/ 982 h 1869"/>
                <a:gd name="T14" fmla="*/ 2256 w 2687"/>
                <a:gd name="T15" fmla="*/ 982 h 1869"/>
                <a:gd name="T16" fmla="*/ 2359 w 2687"/>
                <a:gd name="T17" fmla="*/ 760 h 1869"/>
                <a:gd name="T18" fmla="*/ 808 w 2687"/>
                <a:gd name="T19" fmla="*/ 760 h 1869"/>
                <a:gd name="T20" fmla="*/ 1000 w 2687"/>
                <a:gd name="T21" fmla="*/ 285 h 1869"/>
                <a:gd name="T22" fmla="*/ 2561 w 2687"/>
                <a:gd name="T23" fmla="*/ 285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7" h="1869">
                  <a:moveTo>
                    <a:pt x="2561" y="285"/>
                  </a:moveTo>
                  <a:lnTo>
                    <a:pt x="2687" y="0"/>
                  </a:lnTo>
                  <a:lnTo>
                    <a:pt x="2665" y="0"/>
                  </a:lnTo>
                  <a:lnTo>
                    <a:pt x="781" y="0"/>
                  </a:lnTo>
                  <a:lnTo>
                    <a:pt x="0" y="1869"/>
                  </a:lnTo>
                  <a:lnTo>
                    <a:pt x="366" y="1869"/>
                  </a:lnTo>
                  <a:lnTo>
                    <a:pt x="748" y="982"/>
                  </a:lnTo>
                  <a:lnTo>
                    <a:pt x="2256" y="982"/>
                  </a:lnTo>
                  <a:lnTo>
                    <a:pt x="2359" y="760"/>
                  </a:lnTo>
                  <a:lnTo>
                    <a:pt x="808" y="760"/>
                  </a:lnTo>
                  <a:lnTo>
                    <a:pt x="1000" y="285"/>
                  </a:lnTo>
                  <a:lnTo>
                    <a:pt x="2561" y="285"/>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5"/>
            <p:cNvSpPr>
              <a:spLocks/>
            </p:cNvSpPr>
            <p:nvPr/>
          </p:nvSpPr>
          <p:spPr bwMode="auto">
            <a:xfrm>
              <a:off x="7037" y="349"/>
              <a:ext cx="292" cy="269"/>
            </a:xfrm>
            <a:custGeom>
              <a:avLst/>
              <a:gdLst>
                <a:gd name="T0" fmla="*/ 131 w 2026"/>
                <a:gd name="T1" fmla="*/ 0 h 1869"/>
                <a:gd name="T2" fmla="*/ 0 w 2026"/>
                <a:gd name="T3" fmla="*/ 285 h 1869"/>
                <a:gd name="T4" fmla="*/ 623 w 2026"/>
                <a:gd name="T5" fmla="*/ 285 h 1869"/>
                <a:gd name="T6" fmla="*/ 0 w 2026"/>
                <a:gd name="T7" fmla="*/ 1869 h 1869"/>
                <a:gd name="T8" fmla="*/ 491 w 2026"/>
                <a:gd name="T9" fmla="*/ 1869 h 1869"/>
                <a:gd name="T10" fmla="*/ 1136 w 2026"/>
                <a:gd name="T11" fmla="*/ 285 h 1869"/>
                <a:gd name="T12" fmla="*/ 1895 w 2026"/>
                <a:gd name="T13" fmla="*/ 285 h 1869"/>
                <a:gd name="T14" fmla="*/ 2026 w 2026"/>
                <a:gd name="T15" fmla="*/ 0 h 1869"/>
                <a:gd name="T16" fmla="*/ 131 w 2026"/>
                <a:gd name="T17" fmla="*/ 0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6" h="1869">
                  <a:moveTo>
                    <a:pt x="131" y="0"/>
                  </a:moveTo>
                  <a:lnTo>
                    <a:pt x="0" y="285"/>
                  </a:lnTo>
                  <a:lnTo>
                    <a:pt x="623" y="285"/>
                  </a:lnTo>
                  <a:lnTo>
                    <a:pt x="0" y="1869"/>
                  </a:lnTo>
                  <a:lnTo>
                    <a:pt x="491" y="1869"/>
                  </a:lnTo>
                  <a:lnTo>
                    <a:pt x="1136" y="285"/>
                  </a:lnTo>
                  <a:lnTo>
                    <a:pt x="1895" y="285"/>
                  </a:lnTo>
                  <a:lnTo>
                    <a:pt x="2026" y="0"/>
                  </a:lnTo>
                  <a:lnTo>
                    <a:pt x="131"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6"/>
            <p:cNvSpPr>
              <a:spLocks noEditPoints="1"/>
            </p:cNvSpPr>
            <p:nvPr/>
          </p:nvSpPr>
          <p:spPr bwMode="auto">
            <a:xfrm>
              <a:off x="4908" y="710"/>
              <a:ext cx="60" cy="64"/>
            </a:xfrm>
            <a:custGeom>
              <a:avLst/>
              <a:gdLst>
                <a:gd name="T0" fmla="*/ 127 w 410"/>
                <a:gd name="T1" fmla="*/ 254 h 444"/>
                <a:gd name="T2" fmla="*/ 175 w 410"/>
                <a:gd name="T3" fmla="*/ 126 h 444"/>
                <a:gd name="T4" fmla="*/ 199 w 410"/>
                <a:gd name="T5" fmla="*/ 43 h 444"/>
                <a:gd name="T6" fmla="*/ 230 w 410"/>
                <a:gd name="T7" fmla="*/ 133 h 444"/>
                <a:gd name="T8" fmla="*/ 275 w 410"/>
                <a:gd name="T9" fmla="*/ 254 h 444"/>
                <a:gd name="T10" fmla="*/ 127 w 410"/>
                <a:gd name="T11" fmla="*/ 254 h 444"/>
                <a:gd name="T12" fmla="*/ 169 w 410"/>
                <a:gd name="T13" fmla="*/ 0 h 444"/>
                <a:gd name="T14" fmla="*/ 0 w 410"/>
                <a:gd name="T15" fmla="*/ 444 h 444"/>
                <a:gd name="T16" fmla="*/ 62 w 410"/>
                <a:gd name="T17" fmla="*/ 444 h 444"/>
                <a:gd name="T18" fmla="*/ 110 w 410"/>
                <a:gd name="T19" fmla="*/ 317 h 444"/>
                <a:gd name="T20" fmla="*/ 293 w 410"/>
                <a:gd name="T21" fmla="*/ 317 h 444"/>
                <a:gd name="T22" fmla="*/ 344 w 410"/>
                <a:gd name="T23" fmla="*/ 444 h 444"/>
                <a:gd name="T24" fmla="*/ 410 w 410"/>
                <a:gd name="T25" fmla="*/ 444 h 444"/>
                <a:gd name="T26" fmla="*/ 231 w 410"/>
                <a:gd name="T27" fmla="*/ 0 h 444"/>
                <a:gd name="T28" fmla="*/ 169 w 410"/>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444">
                  <a:moveTo>
                    <a:pt x="127" y="254"/>
                  </a:moveTo>
                  <a:lnTo>
                    <a:pt x="175" y="126"/>
                  </a:lnTo>
                  <a:cubicBezTo>
                    <a:pt x="185" y="99"/>
                    <a:pt x="193" y="71"/>
                    <a:pt x="199" y="43"/>
                  </a:cubicBezTo>
                  <a:cubicBezTo>
                    <a:pt x="205" y="67"/>
                    <a:pt x="216" y="97"/>
                    <a:pt x="230" y="133"/>
                  </a:cubicBezTo>
                  <a:lnTo>
                    <a:pt x="275" y="254"/>
                  </a:lnTo>
                  <a:lnTo>
                    <a:pt x="127" y="254"/>
                  </a:lnTo>
                  <a:close/>
                  <a:moveTo>
                    <a:pt x="169" y="0"/>
                  </a:moveTo>
                  <a:lnTo>
                    <a:pt x="0" y="444"/>
                  </a:lnTo>
                  <a:lnTo>
                    <a:pt x="62" y="444"/>
                  </a:lnTo>
                  <a:lnTo>
                    <a:pt x="110" y="317"/>
                  </a:lnTo>
                  <a:lnTo>
                    <a:pt x="293" y="317"/>
                  </a:lnTo>
                  <a:lnTo>
                    <a:pt x="344" y="444"/>
                  </a:lnTo>
                  <a:lnTo>
                    <a:pt x="410" y="444"/>
                  </a:lnTo>
                  <a:lnTo>
                    <a:pt x="231" y="0"/>
                  </a:lnTo>
                  <a:lnTo>
                    <a:pt x="169"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7"/>
            <p:cNvSpPr>
              <a:spLocks noEditPoints="1"/>
            </p:cNvSpPr>
            <p:nvPr/>
          </p:nvSpPr>
          <p:spPr bwMode="auto">
            <a:xfrm>
              <a:off x="5013" y="710"/>
              <a:ext cx="52" cy="64"/>
            </a:xfrm>
            <a:custGeom>
              <a:avLst/>
              <a:gdLst>
                <a:gd name="T0" fmla="*/ 285 w 357"/>
                <a:gd name="T1" fmla="*/ 297 h 444"/>
                <a:gd name="T2" fmla="*/ 253 w 357"/>
                <a:gd name="T3" fmla="*/ 353 h 444"/>
                <a:gd name="T4" fmla="*/ 214 w 357"/>
                <a:gd name="T5" fmla="*/ 374 h 444"/>
                <a:gd name="T6" fmla="*/ 146 w 357"/>
                <a:gd name="T7" fmla="*/ 381 h 444"/>
                <a:gd name="T8" fmla="*/ 64 w 357"/>
                <a:gd name="T9" fmla="*/ 381 h 444"/>
                <a:gd name="T10" fmla="*/ 64 w 357"/>
                <a:gd name="T11" fmla="*/ 64 h 444"/>
                <a:gd name="T12" fmla="*/ 145 w 357"/>
                <a:gd name="T13" fmla="*/ 64 h 444"/>
                <a:gd name="T14" fmla="*/ 219 w 357"/>
                <a:gd name="T15" fmla="*/ 66 h 444"/>
                <a:gd name="T16" fmla="*/ 274 w 357"/>
                <a:gd name="T17" fmla="*/ 111 h 444"/>
                <a:gd name="T18" fmla="*/ 297 w 357"/>
                <a:gd name="T19" fmla="*/ 215 h 444"/>
                <a:gd name="T20" fmla="*/ 285 w 357"/>
                <a:gd name="T21" fmla="*/ 297 h 444"/>
                <a:gd name="T22" fmla="*/ 288 w 357"/>
                <a:gd name="T23" fmla="*/ 35 h 444"/>
                <a:gd name="T24" fmla="*/ 223 w 357"/>
                <a:gd name="T25" fmla="*/ 5 h 444"/>
                <a:gd name="T26" fmla="*/ 146 w 357"/>
                <a:gd name="T27" fmla="*/ 0 h 444"/>
                <a:gd name="T28" fmla="*/ 0 w 357"/>
                <a:gd name="T29" fmla="*/ 0 h 444"/>
                <a:gd name="T30" fmla="*/ 0 w 357"/>
                <a:gd name="T31" fmla="*/ 444 h 444"/>
                <a:gd name="T32" fmla="*/ 153 w 357"/>
                <a:gd name="T33" fmla="*/ 444 h 444"/>
                <a:gd name="T34" fmla="*/ 223 w 357"/>
                <a:gd name="T35" fmla="*/ 432 h 444"/>
                <a:gd name="T36" fmla="*/ 275 w 357"/>
                <a:gd name="T37" fmla="*/ 408 h 444"/>
                <a:gd name="T38" fmla="*/ 315 w 357"/>
                <a:gd name="T39" fmla="*/ 367 h 444"/>
                <a:gd name="T40" fmla="*/ 345 w 357"/>
                <a:gd name="T41" fmla="*/ 303 h 444"/>
                <a:gd name="T42" fmla="*/ 357 w 357"/>
                <a:gd name="T43" fmla="*/ 214 h 444"/>
                <a:gd name="T44" fmla="*/ 339 w 357"/>
                <a:gd name="T45" fmla="*/ 110 h 444"/>
                <a:gd name="T46" fmla="*/ 288 w 357"/>
                <a:gd name="T47" fmla="*/ 3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7" h="444">
                  <a:moveTo>
                    <a:pt x="285" y="297"/>
                  </a:moveTo>
                  <a:cubicBezTo>
                    <a:pt x="278" y="321"/>
                    <a:pt x="267" y="339"/>
                    <a:pt x="253" y="353"/>
                  </a:cubicBezTo>
                  <a:cubicBezTo>
                    <a:pt x="244" y="363"/>
                    <a:pt x="230" y="369"/>
                    <a:pt x="214" y="374"/>
                  </a:cubicBezTo>
                  <a:cubicBezTo>
                    <a:pt x="197" y="380"/>
                    <a:pt x="175" y="381"/>
                    <a:pt x="146" y="381"/>
                  </a:cubicBezTo>
                  <a:lnTo>
                    <a:pt x="64" y="381"/>
                  </a:lnTo>
                  <a:lnTo>
                    <a:pt x="64" y="64"/>
                  </a:lnTo>
                  <a:lnTo>
                    <a:pt x="145" y="64"/>
                  </a:lnTo>
                  <a:cubicBezTo>
                    <a:pt x="179" y="64"/>
                    <a:pt x="204" y="60"/>
                    <a:pt x="219" y="66"/>
                  </a:cubicBezTo>
                  <a:cubicBezTo>
                    <a:pt x="241" y="74"/>
                    <a:pt x="259" y="87"/>
                    <a:pt x="274" y="111"/>
                  </a:cubicBezTo>
                  <a:cubicBezTo>
                    <a:pt x="289" y="136"/>
                    <a:pt x="297" y="169"/>
                    <a:pt x="297" y="215"/>
                  </a:cubicBezTo>
                  <a:cubicBezTo>
                    <a:pt x="297" y="248"/>
                    <a:pt x="293" y="274"/>
                    <a:pt x="285" y="297"/>
                  </a:cubicBezTo>
                  <a:close/>
                  <a:moveTo>
                    <a:pt x="288" y="35"/>
                  </a:moveTo>
                  <a:cubicBezTo>
                    <a:pt x="270" y="20"/>
                    <a:pt x="248" y="11"/>
                    <a:pt x="223" y="5"/>
                  </a:cubicBezTo>
                  <a:cubicBezTo>
                    <a:pt x="205" y="1"/>
                    <a:pt x="180" y="0"/>
                    <a:pt x="146" y="0"/>
                  </a:cubicBezTo>
                  <a:lnTo>
                    <a:pt x="0" y="0"/>
                  </a:lnTo>
                  <a:lnTo>
                    <a:pt x="0" y="444"/>
                  </a:lnTo>
                  <a:lnTo>
                    <a:pt x="153" y="444"/>
                  </a:lnTo>
                  <a:cubicBezTo>
                    <a:pt x="179" y="444"/>
                    <a:pt x="203" y="437"/>
                    <a:pt x="223" y="432"/>
                  </a:cubicBezTo>
                  <a:cubicBezTo>
                    <a:pt x="243" y="427"/>
                    <a:pt x="261" y="418"/>
                    <a:pt x="275" y="408"/>
                  </a:cubicBezTo>
                  <a:cubicBezTo>
                    <a:pt x="290" y="398"/>
                    <a:pt x="303" y="384"/>
                    <a:pt x="315" y="367"/>
                  </a:cubicBezTo>
                  <a:cubicBezTo>
                    <a:pt x="327" y="350"/>
                    <a:pt x="337" y="329"/>
                    <a:pt x="345" y="303"/>
                  </a:cubicBezTo>
                  <a:cubicBezTo>
                    <a:pt x="353" y="277"/>
                    <a:pt x="357" y="248"/>
                    <a:pt x="357" y="214"/>
                  </a:cubicBezTo>
                  <a:cubicBezTo>
                    <a:pt x="357" y="175"/>
                    <a:pt x="351" y="140"/>
                    <a:pt x="339" y="110"/>
                  </a:cubicBezTo>
                  <a:cubicBezTo>
                    <a:pt x="328" y="80"/>
                    <a:pt x="311" y="55"/>
                    <a:pt x="288" y="3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8"/>
            <p:cNvSpPr>
              <a:spLocks/>
            </p:cNvSpPr>
            <p:nvPr/>
          </p:nvSpPr>
          <p:spPr bwMode="auto">
            <a:xfrm>
              <a:off x="5108" y="710"/>
              <a:ext cx="58" cy="64"/>
            </a:xfrm>
            <a:custGeom>
              <a:avLst/>
              <a:gdLst>
                <a:gd name="T0" fmla="*/ 223 w 400"/>
                <a:gd name="T1" fmla="*/ 317 h 444"/>
                <a:gd name="T2" fmla="*/ 199 w 400"/>
                <a:gd name="T3" fmla="*/ 388 h 444"/>
                <a:gd name="T4" fmla="*/ 176 w 400"/>
                <a:gd name="T5" fmla="*/ 317 h 444"/>
                <a:gd name="T6" fmla="*/ 63 w 400"/>
                <a:gd name="T7" fmla="*/ 0 h 444"/>
                <a:gd name="T8" fmla="*/ 0 w 400"/>
                <a:gd name="T9" fmla="*/ 0 h 444"/>
                <a:gd name="T10" fmla="*/ 170 w 400"/>
                <a:gd name="T11" fmla="*/ 444 h 444"/>
                <a:gd name="T12" fmla="*/ 229 w 400"/>
                <a:gd name="T13" fmla="*/ 444 h 444"/>
                <a:gd name="T14" fmla="*/ 400 w 400"/>
                <a:gd name="T15" fmla="*/ 0 h 444"/>
                <a:gd name="T16" fmla="*/ 341 w 400"/>
                <a:gd name="T17" fmla="*/ 0 h 444"/>
                <a:gd name="T18" fmla="*/ 223 w 400"/>
                <a:gd name="T19" fmla="*/ 31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44">
                  <a:moveTo>
                    <a:pt x="223" y="317"/>
                  </a:moveTo>
                  <a:cubicBezTo>
                    <a:pt x="214" y="341"/>
                    <a:pt x="206" y="364"/>
                    <a:pt x="199" y="388"/>
                  </a:cubicBezTo>
                  <a:cubicBezTo>
                    <a:pt x="193" y="366"/>
                    <a:pt x="186" y="343"/>
                    <a:pt x="176" y="317"/>
                  </a:cubicBezTo>
                  <a:lnTo>
                    <a:pt x="63" y="0"/>
                  </a:lnTo>
                  <a:lnTo>
                    <a:pt x="0" y="0"/>
                  </a:lnTo>
                  <a:lnTo>
                    <a:pt x="170" y="444"/>
                  </a:lnTo>
                  <a:lnTo>
                    <a:pt x="229" y="444"/>
                  </a:lnTo>
                  <a:lnTo>
                    <a:pt x="400" y="0"/>
                  </a:lnTo>
                  <a:lnTo>
                    <a:pt x="341" y="0"/>
                  </a:lnTo>
                  <a:lnTo>
                    <a:pt x="223" y="317"/>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9"/>
            <p:cNvSpPr>
              <a:spLocks noEditPoints="1"/>
            </p:cNvSpPr>
            <p:nvPr/>
          </p:nvSpPr>
          <p:spPr bwMode="auto">
            <a:xfrm>
              <a:off x="5198" y="710"/>
              <a:ext cx="59" cy="64"/>
            </a:xfrm>
            <a:custGeom>
              <a:avLst/>
              <a:gdLst>
                <a:gd name="T0" fmla="*/ 126 w 410"/>
                <a:gd name="T1" fmla="*/ 254 h 444"/>
                <a:gd name="T2" fmla="*/ 174 w 410"/>
                <a:gd name="T3" fmla="*/ 126 h 444"/>
                <a:gd name="T4" fmla="*/ 198 w 410"/>
                <a:gd name="T5" fmla="*/ 43 h 444"/>
                <a:gd name="T6" fmla="*/ 229 w 410"/>
                <a:gd name="T7" fmla="*/ 133 h 444"/>
                <a:gd name="T8" fmla="*/ 275 w 410"/>
                <a:gd name="T9" fmla="*/ 254 h 444"/>
                <a:gd name="T10" fmla="*/ 126 w 410"/>
                <a:gd name="T11" fmla="*/ 254 h 444"/>
                <a:gd name="T12" fmla="*/ 168 w 410"/>
                <a:gd name="T13" fmla="*/ 0 h 444"/>
                <a:gd name="T14" fmla="*/ 0 w 410"/>
                <a:gd name="T15" fmla="*/ 444 h 444"/>
                <a:gd name="T16" fmla="*/ 61 w 410"/>
                <a:gd name="T17" fmla="*/ 444 h 444"/>
                <a:gd name="T18" fmla="*/ 110 w 410"/>
                <a:gd name="T19" fmla="*/ 317 h 444"/>
                <a:gd name="T20" fmla="*/ 293 w 410"/>
                <a:gd name="T21" fmla="*/ 317 h 444"/>
                <a:gd name="T22" fmla="*/ 344 w 410"/>
                <a:gd name="T23" fmla="*/ 444 h 444"/>
                <a:gd name="T24" fmla="*/ 410 w 410"/>
                <a:gd name="T25" fmla="*/ 444 h 444"/>
                <a:gd name="T26" fmla="*/ 231 w 410"/>
                <a:gd name="T27" fmla="*/ 0 h 444"/>
                <a:gd name="T28" fmla="*/ 168 w 410"/>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444">
                  <a:moveTo>
                    <a:pt x="126" y="254"/>
                  </a:moveTo>
                  <a:lnTo>
                    <a:pt x="174" y="126"/>
                  </a:lnTo>
                  <a:cubicBezTo>
                    <a:pt x="185" y="99"/>
                    <a:pt x="192" y="71"/>
                    <a:pt x="198" y="43"/>
                  </a:cubicBezTo>
                  <a:cubicBezTo>
                    <a:pt x="205" y="67"/>
                    <a:pt x="215" y="97"/>
                    <a:pt x="229" y="133"/>
                  </a:cubicBezTo>
                  <a:lnTo>
                    <a:pt x="275" y="254"/>
                  </a:lnTo>
                  <a:lnTo>
                    <a:pt x="126" y="254"/>
                  </a:lnTo>
                  <a:close/>
                  <a:moveTo>
                    <a:pt x="168" y="0"/>
                  </a:moveTo>
                  <a:lnTo>
                    <a:pt x="0" y="444"/>
                  </a:lnTo>
                  <a:lnTo>
                    <a:pt x="61" y="444"/>
                  </a:lnTo>
                  <a:lnTo>
                    <a:pt x="110" y="317"/>
                  </a:lnTo>
                  <a:lnTo>
                    <a:pt x="293" y="317"/>
                  </a:lnTo>
                  <a:lnTo>
                    <a:pt x="344" y="444"/>
                  </a:lnTo>
                  <a:lnTo>
                    <a:pt x="410" y="444"/>
                  </a:lnTo>
                  <a:lnTo>
                    <a:pt x="231" y="0"/>
                  </a:lnTo>
                  <a:lnTo>
                    <a:pt x="168"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Freeform 20"/>
            <p:cNvSpPr>
              <a:spLocks/>
            </p:cNvSpPr>
            <p:nvPr/>
          </p:nvSpPr>
          <p:spPr bwMode="auto">
            <a:xfrm>
              <a:off x="5302" y="710"/>
              <a:ext cx="50" cy="64"/>
            </a:xfrm>
            <a:custGeom>
              <a:avLst/>
              <a:gdLst>
                <a:gd name="T0" fmla="*/ 285 w 349"/>
                <a:gd name="T1" fmla="*/ 341 h 444"/>
                <a:gd name="T2" fmla="*/ 59 w 349"/>
                <a:gd name="T3" fmla="*/ 0 h 444"/>
                <a:gd name="T4" fmla="*/ 0 w 349"/>
                <a:gd name="T5" fmla="*/ 0 h 444"/>
                <a:gd name="T6" fmla="*/ 0 w 349"/>
                <a:gd name="T7" fmla="*/ 444 h 444"/>
                <a:gd name="T8" fmla="*/ 63 w 349"/>
                <a:gd name="T9" fmla="*/ 444 h 444"/>
                <a:gd name="T10" fmla="*/ 63 w 349"/>
                <a:gd name="T11" fmla="*/ 91 h 444"/>
                <a:gd name="T12" fmla="*/ 285 w 349"/>
                <a:gd name="T13" fmla="*/ 444 h 444"/>
                <a:gd name="T14" fmla="*/ 349 w 349"/>
                <a:gd name="T15" fmla="*/ 444 h 444"/>
                <a:gd name="T16" fmla="*/ 349 w 349"/>
                <a:gd name="T17" fmla="*/ 0 h 444"/>
                <a:gd name="T18" fmla="*/ 285 w 349"/>
                <a:gd name="T19" fmla="*/ 0 h 444"/>
                <a:gd name="T20" fmla="*/ 285 w 349"/>
                <a:gd name="T21" fmla="*/ 34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444">
                  <a:moveTo>
                    <a:pt x="285" y="341"/>
                  </a:moveTo>
                  <a:lnTo>
                    <a:pt x="59" y="0"/>
                  </a:lnTo>
                  <a:lnTo>
                    <a:pt x="0" y="0"/>
                  </a:lnTo>
                  <a:lnTo>
                    <a:pt x="0" y="444"/>
                  </a:lnTo>
                  <a:lnTo>
                    <a:pt x="63" y="444"/>
                  </a:lnTo>
                  <a:lnTo>
                    <a:pt x="63" y="91"/>
                  </a:lnTo>
                  <a:lnTo>
                    <a:pt x="285" y="444"/>
                  </a:lnTo>
                  <a:lnTo>
                    <a:pt x="349" y="444"/>
                  </a:lnTo>
                  <a:lnTo>
                    <a:pt x="349" y="0"/>
                  </a:lnTo>
                  <a:lnTo>
                    <a:pt x="285" y="0"/>
                  </a:lnTo>
                  <a:lnTo>
                    <a:pt x="285" y="341"/>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21"/>
            <p:cNvSpPr>
              <a:spLocks/>
            </p:cNvSpPr>
            <p:nvPr/>
          </p:nvSpPr>
          <p:spPr bwMode="auto">
            <a:xfrm>
              <a:off x="5401" y="708"/>
              <a:ext cx="56" cy="66"/>
            </a:xfrm>
            <a:custGeom>
              <a:avLst/>
              <a:gdLst>
                <a:gd name="T0" fmla="*/ 284 w 387"/>
                <a:gd name="T1" fmla="*/ 375 h 453"/>
                <a:gd name="T2" fmla="*/ 201 w 387"/>
                <a:gd name="T3" fmla="*/ 403 h 453"/>
                <a:gd name="T4" fmla="*/ 127 w 387"/>
                <a:gd name="T5" fmla="*/ 383 h 453"/>
                <a:gd name="T6" fmla="*/ 76 w 387"/>
                <a:gd name="T7" fmla="*/ 320 h 453"/>
                <a:gd name="T8" fmla="*/ 60 w 387"/>
                <a:gd name="T9" fmla="*/ 223 h 453"/>
                <a:gd name="T10" fmla="*/ 74 w 387"/>
                <a:gd name="T11" fmla="*/ 139 h 453"/>
                <a:gd name="T12" fmla="*/ 121 w 387"/>
                <a:gd name="T13" fmla="*/ 74 h 453"/>
                <a:gd name="T14" fmla="*/ 206 w 387"/>
                <a:gd name="T15" fmla="*/ 50 h 453"/>
                <a:gd name="T16" fmla="*/ 278 w 387"/>
                <a:gd name="T17" fmla="*/ 72 h 453"/>
                <a:gd name="T18" fmla="*/ 323 w 387"/>
                <a:gd name="T19" fmla="*/ 141 h 453"/>
                <a:gd name="T20" fmla="*/ 380 w 387"/>
                <a:gd name="T21" fmla="*/ 128 h 453"/>
                <a:gd name="T22" fmla="*/ 317 w 387"/>
                <a:gd name="T23" fmla="*/ 33 h 453"/>
                <a:gd name="T24" fmla="*/ 207 w 387"/>
                <a:gd name="T25" fmla="*/ 0 h 453"/>
                <a:gd name="T26" fmla="*/ 101 w 387"/>
                <a:gd name="T27" fmla="*/ 27 h 453"/>
                <a:gd name="T28" fmla="*/ 26 w 387"/>
                <a:gd name="T29" fmla="*/ 104 h 453"/>
                <a:gd name="T30" fmla="*/ 0 w 387"/>
                <a:gd name="T31" fmla="*/ 223 h 453"/>
                <a:gd name="T32" fmla="*/ 23 w 387"/>
                <a:gd name="T33" fmla="*/ 340 h 453"/>
                <a:gd name="T34" fmla="*/ 91 w 387"/>
                <a:gd name="T35" fmla="*/ 424 h 453"/>
                <a:gd name="T36" fmla="*/ 206 w 387"/>
                <a:gd name="T37" fmla="*/ 453 h 453"/>
                <a:gd name="T38" fmla="*/ 322 w 387"/>
                <a:gd name="T39" fmla="*/ 415 h 453"/>
                <a:gd name="T40" fmla="*/ 387 w 387"/>
                <a:gd name="T41" fmla="*/ 306 h 453"/>
                <a:gd name="T42" fmla="*/ 329 w 387"/>
                <a:gd name="T43" fmla="*/ 292 h 453"/>
                <a:gd name="T44" fmla="*/ 284 w 387"/>
                <a:gd name="T45" fmla="*/ 37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7" h="453">
                  <a:moveTo>
                    <a:pt x="284" y="375"/>
                  </a:moveTo>
                  <a:cubicBezTo>
                    <a:pt x="261" y="394"/>
                    <a:pt x="234" y="403"/>
                    <a:pt x="201" y="403"/>
                  </a:cubicBezTo>
                  <a:cubicBezTo>
                    <a:pt x="174" y="403"/>
                    <a:pt x="150" y="396"/>
                    <a:pt x="127" y="383"/>
                  </a:cubicBezTo>
                  <a:cubicBezTo>
                    <a:pt x="104" y="369"/>
                    <a:pt x="87" y="348"/>
                    <a:pt x="76" y="320"/>
                  </a:cubicBezTo>
                  <a:cubicBezTo>
                    <a:pt x="65" y="293"/>
                    <a:pt x="60" y="260"/>
                    <a:pt x="60" y="223"/>
                  </a:cubicBezTo>
                  <a:cubicBezTo>
                    <a:pt x="60" y="194"/>
                    <a:pt x="64" y="166"/>
                    <a:pt x="74" y="139"/>
                  </a:cubicBezTo>
                  <a:cubicBezTo>
                    <a:pt x="83" y="112"/>
                    <a:pt x="99" y="90"/>
                    <a:pt x="121" y="74"/>
                  </a:cubicBezTo>
                  <a:cubicBezTo>
                    <a:pt x="144" y="58"/>
                    <a:pt x="172" y="50"/>
                    <a:pt x="206" y="50"/>
                  </a:cubicBezTo>
                  <a:cubicBezTo>
                    <a:pt x="235" y="50"/>
                    <a:pt x="259" y="57"/>
                    <a:pt x="278" y="72"/>
                  </a:cubicBezTo>
                  <a:cubicBezTo>
                    <a:pt x="298" y="86"/>
                    <a:pt x="313" y="109"/>
                    <a:pt x="323" y="141"/>
                  </a:cubicBezTo>
                  <a:lnTo>
                    <a:pt x="380" y="128"/>
                  </a:lnTo>
                  <a:cubicBezTo>
                    <a:pt x="368" y="87"/>
                    <a:pt x="347" y="56"/>
                    <a:pt x="317" y="33"/>
                  </a:cubicBezTo>
                  <a:cubicBezTo>
                    <a:pt x="287" y="11"/>
                    <a:pt x="250" y="0"/>
                    <a:pt x="207" y="0"/>
                  </a:cubicBezTo>
                  <a:cubicBezTo>
                    <a:pt x="168" y="0"/>
                    <a:pt x="133" y="9"/>
                    <a:pt x="101" y="27"/>
                  </a:cubicBezTo>
                  <a:cubicBezTo>
                    <a:pt x="68" y="44"/>
                    <a:pt x="44" y="70"/>
                    <a:pt x="26" y="104"/>
                  </a:cubicBezTo>
                  <a:cubicBezTo>
                    <a:pt x="9" y="138"/>
                    <a:pt x="0" y="178"/>
                    <a:pt x="0" y="223"/>
                  </a:cubicBezTo>
                  <a:cubicBezTo>
                    <a:pt x="0" y="265"/>
                    <a:pt x="8" y="304"/>
                    <a:pt x="23" y="340"/>
                  </a:cubicBezTo>
                  <a:cubicBezTo>
                    <a:pt x="39" y="377"/>
                    <a:pt x="61" y="405"/>
                    <a:pt x="91" y="424"/>
                  </a:cubicBezTo>
                  <a:cubicBezTo>
                    <a:pt x="120" y="443"/>
                    <a:pt x="159" y="453"/>
                    <a:pt x="206" y="453"/>
                  </a:cubicBezTo>
                  <a:cubicBezTo>
                    <a:pt x="252" y="453"/>
                    <a:pt x="290" y="441"/>
                    <a:pt x="322" y="415"/>
                  </a:cubicBezTo>
                  <a:cubicBezTo>
                    <a:pt x="353" y="390"/>
                    <a:pt x="375" y="354"/>
                    <a:pt x="387" y="306"/>
                  </a:cubicBezTo>
                  <a:lnTo>
                    <a:pt x="329" y="292"/>
                  </a:lnTo>
                  <a:cubicBezTo>
                    <a:pt x="321" y="329"/>
                    <a:pt x="306" y="357"/>
                    <a:pt x="284" y="37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reeform 22"/>
            <p:cNvSpPr>
              <a:spLocks/>
            </p:cNvSpPr>
            <p:nvPr/>
          </p:nvSpPr>
          <p:spPr bwMode="auto">
            <a:xfrm>
              <a:off x="5508" y="710"/>
              <a:ext cx="45" cy="64"/>
            </a:xfrm>
            <a:custGeom>
              <a:avLst/>
              <a:gdLst>
                <a:gd name="T0" fmla="*/ 0 w 316"/>
                <a:gd name="T1" fmla="*/ 444 h 444"/>
                <a:gd name="T2" fmla="*/ 316 w 316"/>
                <a:gd name="T3" fmla="*/ 444 h 444"/>
                <a:gd name="T4" fmla="*/ 316 w 316"/>
                <a:gd name="T5" fmla="*/ 381 h 444"/>
                <a:gd name="T6" fmla="*/ 31 w 316"/>
                <a:gd name="T7" fmla="*/ 381 h 444"/>
                <a:gd name="T8" fmla="*/ 31 w 316"/>
                <a:gd name="T9" fmla="*/ 222 h 444"/>
                <a:gd name="T10" fmla="*/ 285 w 316"/>
                <a:gd name="T11" fmla="*/ 222 h 444"/>
                <a:gd name="T12" fmla="*/ 285 w 316"/>
                <a:gd name="T13" fmla="*/ 191 h 444"/>
                <a:gd name="T14" fmla="*/ 31 w 316"/>
                <a:gd name="T15" fmla="*/ 191 h 444"/>
                <a:gd name="T16" fmla="*/ 31 w 316"/>
                <a:gd name="T17" fmla="*/ 64 h 444"/>
                <a:gd name="T18" fmla="*/ 316 w 316"/>
                <a:gd name="T19" fmla="*/ 64 h 444"/>
                <a:gd name="T20" fmla="*/ 316 w 316"/>
                <a:gd name="T21" fmla="*/ 0 h 444"/>
                <a:gd name="T22" fmla="*/ 0 w 316"/>
                <a:gd name="T23" fmla="*/ 0 h 444"/>
                <a:gd name="T24" fmla="*/ 0 w 316"/>
                <a:gd name="T25"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444">
                  <a:moveTo>
                    <a:pt x="0" y="444"/>
                  </a:moveTo>
                  <a:lnTo>
                    <a:pt x="316" y="444"/>
                  </a:lnTo>
                  <a:lnTo>
                    <a:pt x="316" y="381"/>
                  </a:lnTo>
                  <a:lnTo>
                    <a:pt x="31" y="381"/>
                  </a:lnTo>
                  <a:lnTo>
                    <a:pt x="31" y="222"/>
                  </a:lnTo>
                  <a:lnTo>
                    <a:pt x="285" y="222"/>
                  </a:lnTo>
                  <a:lnTo>
                    <a:pt x="285" y="191"/>
                  </a:lnTo>
                  <a:lnTo>
                    <a:pt x="31" y="191"/>
                  </a:lnTo>
                  <a:lnTo>
                    <a:pt x="31" y="64"/>
                  </a:lnTo>
                  <a:lnTo>
                    <a:pt x="316" y="64"/>
                  </a:lnTo>
                  <a:lnTo>
                    <a:pt x="316" y="0"/>
                  </a:lnTo>
                  <a:lnTo>
                    <a:pt x="0" y="0"/>
                  </a:lnTo>
                  <a:lnTo>
                    <a:pt x="0" y="444"/>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23"/>
            <p:cNvSpPr>
              <a:spLocks noEditPoints="1"/>
            </p:cNvSpPr>
            <p:nvPr/>
          </p:nvSpPr>
          <p:spPr bwMode="auto">
            <a:xfrm>
              <a:off x="5604" y="710"/>
              <a:ext cx="50" cy="64"/>
            </a:xfrm>
            <a:custGeom>
              <a:avLst/>
              <a:gdLst>
                <a:gd name="T0" fmla="*/ 280 w 351"/>
                <a:gd name="T1" fmla="*/ 297 h 444"/>
                <a:gd name="T2" fmla="*/ 248 w 351"/>
                <a:gd name="T3" fmla="*/ 353 h 444"/>
                <a:gd name="T4" fmla="*/ 209 w 351"/>
                <a:gd name="T5" fmla="*/ 374 h 444"/>
                <a:gd name="T6" fmla="*/ 141 w 351"/>
                <a:gd name="T7" fmla="*/ 381 h 444"/>
                <a:gd name="T8" fmla="*/ 63 w 351"/>
                <a:gd name="T9" fmla="*/ 381 h 444"/>
                <a:gd name="T10" fmla="*/ 63 w 351"/>
                <a:gd name="T11" fmla="*/ 64 h 444"/>
                <a:gd name="T12" fmla="*/ 140 w 351"/>
                <a:gd name="T13" fmla="*/ 64 h 444"/>
                <a:gd name="T14" fmla="*/ 214 w 351"/>
                <a:gd name="T15" fmla="*/ 66 h 444"/>
                <a:gd name="T16" fmla="*/ 269 w 351"/>
                <a:gd name="T17" fmla="*/ 111 h 444"/>
                <a:gd name="T18" fmla="*/ 292 w 351"/>
                <a:gd name="T19" fmla="*/ 215 h 444"/>
                <a:gd name="T20" fmla="*/ 280 w 351"/>
                <a:gd name="T21" fmla="*/ 297 h 444"/>
                <a:gd name="T22" fmla="*/ 283 w 351"/>
                <a:gd name="T23" fmla="*/ 35 h 444"/>
                <a:gd name="T24" fmla="*/ 219 w 351"/>
                <a:gd name="T25" fmla="*/ 5 h 444"/>
                <a:gd name="T26" fmla="*/ 140 w 351"/>
                <a:gd name="T27" fmla="*/ 0 h 444"/>
                <a:gd name="T28" fmla="*/ 0 w 351"/>
                <a:gd name="T29" fmla="*/ 0 h 444"/>
                <a:gd name="T30" fmla="*/ 0 w 351"/>
                <a:gd name="T31" fmla="*/ 444 h 444"/>
                <a:gd name="T32" fmla="*/ 148 w 351"/>
                <a:gd name="T33" fmla="*/ 444 h 444"/>
                <a:gd name="T34" fmla="*/ 218 w 351"/>
                <a:gd name="T35" fmla="*/ 432 h 444"/>
                <a:gd name="T36" fmla="*/ 270 w 351"/>
                <a:gd name="T37" fmla="*/ 408 h 444"/>
                <a:gd name="T38" fmla="*/ 310 w 351"/>
                <a:gd name="T39" fmla="*/ 367 h 444"/>
                <a:gd name="T40" fmla="*/ 340 w 351"/>
                <a:gd name="T41" fmla="*/ 303 h 444"/>
                <a:gd name="T42" fmla="*/ 351 w 351"/>
                <a:gd name="T43" fmla="*/ 214 h 444"/>
                <a:gd name="T44" fmla="*/ 334 w 351"/>
                <a:gd name="T45" fmla="*/ 110 h 444"/>
                <a:gd name="T46" fmla="*/ 283 w 351"/>
                <a:gd name="T47" fmla="*/ 3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444">
                  <a:moveTo>
                    <a:pt x="280" y="297"/>
                  </a:moveTo>
                  <a:cubicBezTo>
                    <a:pt x="273" y="321"/>
                    <a:pt x="262" y="339"/>
                    <a:pt x="248" y="353"/>
                  </a:cubicBezTo>
                  <a:cubicBezTo>
                    <a:pt x="239" y="363"/>
                    <a:pt x="225" y="369"/>
                    <a:pt x="209" y="374"/>
                  </a:cubicBezTo>
                  <a:cubicBezTo>
                    <a:pt x="193" y="380"/>
                    <a:pt x="170" y="381"/>
                    <a:pt x="141" y="381"/>
                  </a:cubicBezTo>
                  <a:lnTo>
                    <a:pt x="63" y="381"/>
                  </a:lnTo>
                  <a:lnTo>
                    <a:pt x="63" y="64"/>
                  </a:lnTo>
                  <a:lnTo>
                    <a:pt x="140" y="64"/>
                  </a:lnTo>
                  <a:cubicBezTo>
                    <a:pt x="174" y="64"/>
                    <a:pt x="199" y="60"/>
                    <a:pt x="214" y="66"/>
                  </a:cubicBezTo>
                  <a:cubicBezTo>
                    <a:pt x="236" y="74"/>
                    <a:pt x="254" y="87"/>
                    <a:pt x="269" y="111"/>
                  </a:cubicBezTo>
                  <a:cubicBezTo>
                    <a:pt x="284" y="136"/>
                    <a:pt x="292" y="169"/>
                    <a:pt x="292" y="215"/>
                  </a:cubicBezTo>
                  <a:cubicBezTo>
                    <a:pt x="292" y="248"/>
                    <a:pt x="288" y="274"/>
                    <a:pt x="280" y="297"/>
                  </a:cubicBezTo>
                  <a:close/>
                  <a:moveTo>
                    <a:pt x="283" y="35"/>
                  </a:moveTo>
                  <a:cubicBezTo>
                    <a:pt x="265" y="20"/>
                    <a:pt x="244" y="11"/>
                    <a:pt x="219" y="5"/>
                  </a:cubicBezTo>
                  <a:cubicBezTo>
                    <a:pt x="200" y="1"/>
                    <a:pt x="174" y="0"/>
                    <a:pt x="140" y="0"/>
                  </a:cubicBezTo>
                  <a:lnTo>
                    <a:pt x="0" y="0"/>
                  </a:lnTo>
                  <a:lnTo>
                    <a:pt x="0" y="444"/>
                  </a:lnTo>
                  <a:lnTo>
                    <a:pt x="148" y="444"/>
                  </a:lnTo>
                  <a:cubicBezTo>
                    <a:pt x="174" y="444"/>
                    <a:pt x="197" y="437"/>
                    <a:pt x="218" y="432"/>
                  </a:cubicBezTo>
                  <a:cubicBezTo>
                    <a:pt x="238" y="427"/>
                    <a:pt x="256" y="418"/>
                    <a:pt x="270" y="408"/>
                  </a:cubicBezTo>
                  <a:cubicBezTo>
                    <a:pt x="285" y="398"/>
                    <a:pt x="298" y="384"/>
                    <a:pt x="310" y="367"/>
                  </a:cubicBezTo>
                  <a:cubicBezTo>
                    <a:pt x="322" y="350"/>
                    <a:pt x="332" y="329"/>
                    <a:pt x="340" y="303"/>
                  </a:cubicBezTo>
                  <a:cubicBezTo>
                    <a:pt x="348" y="277"/>
                    <a:pt x="351" y="248"/>
                    <a:pt x="351" y="214"/>
                  </a:cubicBezTo>
                  <a:cubicBezTo>
                    <a:pt x="351" y="175"/>
                    <a:pt x="346" y="140"/>
                    <a:pt x="334" y="110"/>
                  </a:cubicBezTo>
                  <a:cubicBezTo>
                    <a:pt x="323" y="80"/>
                    <a:pt x="306" y="55"/>
                    <a:pt x="283" y="3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24"/>
            <p:cNvSpPr>
              <a:spLocks noEditPoints="1"/>
            </p:cNvSpPr>
            <p:nvPr/>
          </p:nvSpPr>
          <p:spPr bwMode="auto">
            <a:xfrm>
              <a:off x="5755" y="710"/>
              <a:ext cx="59" cy="64"/>
            </a:xfrm>
            <a:custGeom>
              <a:avLst/>
              <a:gdLst>
                <a:gd name="T0" fmla="*/ 127 w 410"/>
                <a:gd name="T1" fmla="*/ 254 h 444"/>
                <a:gd name="T2" fmla="*/ 175 w 410"/>
                <a:gd name="T3" fmla="*/ 126 h 444"/>
                <a:gd name="T4" fmla="*/ 198 w 410"/>
                <a:gd name="T5" fmla="*/ 43 h 444"/>
                <a:gd name="T6" fmla="*/ 229 w 410"/>
                <a:gd name="T7" fmla="*/ 133 h 444"/>
                <a:gd name="T8" fmla="*/ 275 w 410"/>
                <a:gd name="T9" fmla="*/ 254 h 444"/>
                <a:gd name="T10" fmla="*/ 127 w 410"/>
                <a:gd name="T11" fmla="*/ 254 h 444"/>
                <a:gd name="T12" fmla="*/ 169 w 410"/>
                <a:gd name="T13" fmla="*/ 0 h 444"/>
                <a:gd name="T14" fmla="*/ 0 w 410"/>
                <a:gd name="T15" fmla="*/ 444 h 444"/>
                <a:gd name="T16" fmla="*/ 62 w 410"/>
                <a:gd name="T17" fmla="*/ 444 h 444"/>
                <a:gd name="T18" fmla="*/ 110 w 410"/>
                <a:gd name="T19" fmla="*/ 317 h 444"/>
                <a:gd name="T20" fmla="*/ 293 w 410"/>
                <a:gd name="T21" fmla="*/ 317 h 444"/>
                <a:gd name="T22" fmla="*/ 344 w 410"/>
                <a:gd name="T23" fmla="*/ 444 h 444"/>
                <a:gd name="T24" fmla="*/ 410 w 410"/>
                <a:gd name="T25" fmla="*/ 444 h 444"/>
                <a:gd name="T26" fmla="*/ 231 w 410"/>
                <a:gd name="T27" fmla="*/ 0 h 444"/>
                <a:gd name="T28" fmla="*/ 169 w 410"/>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444">
                  <a:moveTo>
                    <a:pt x="127" y="254"/>
                  </a:moveTo>
                  <a:lnTo>
                    <a:pt x="175" y="126"/>
                  </a:lnTo>
                  <a:cubicBezTo>
                    <a:pt x="185" y="99"/>
                    <a:pt x="193" y="71"/>
                    <a:pt x="198" y="43"/>
                  </a:cubicBezTo>
                  <a:cubicBezTo>
                    <a:pt x="205" y="67"/>
                    <a:pt x="216" y="97"/>
                    <a:pt x="229" y="133"/>
                  </a:cubicBezTo>
                  <a:lnTo>
                    <a:pt x="275" y="254"/>
                  </a:lnTo>
                  <a:lnTo>
                    <a:pt x="127" y="254"/>
                  </a:lnTo>
                  <a:close/>
                  <a:moveTo>
                    <a:pt x="169" y="0"/>
                  </a:moveTo>
                  <a:lnTo>
                    <a:pt x="0" y="444"/>
                  </a:lnTo>
                  <a:lnTo>
                    <a:pt x="62" y="444"/>
                  </a:lnTo>
                  <a:lnTo>
                    <a:pt x="110" y="317"/>
                  </a:lnTo>
                  <a:lnTo>
                    <a:pt x="293" y="317"/>
                  </a:lnTo>
                  <a:lnTo>
                    <a:pt x="344" y="444"/>
                  </a:lnTo>
                  <a:lnTo>
                    <a:pt x="410" y="444"/>
                  </a:lnTo>
                  <a:lnTo>
                    <a:pt x="231" y="0"/>
                  </a:lnTo>
                  <a:lnTo>
                    <a:pt x="169"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Freeform 25"/>
            <p:cNvSpPr>
              <a:spLocks noEditPoints="1"/>
            </p:cNvSpPr>
            <p:nvPr/>
          </p:nvSpPr>
          <p:spPr bwMode="auto">
            <a:xfrm>
              <a:off x="5860" y="710"/>
              <a:ext cx="47" cy="64"/>
            </a:xfrm>
            <a:custGeom>
              <a:avLst/>
              <a:gdLst>
                <a:gd name="T0" fmla="*/ 241 w 325"/>
                <a:gd name="T1" fmla="*/ 177 h 444"/>
                <a:gd name="T2" fmla="*/ 162 w 325"/>
                <a:gd name="T3" fmla="*/ 191 h 444"/>
                <a:gd name="T4" fmla="*/ 63 w 325"/>
                <a:gd name="T5" fmla="*/ 191 h 444"/>
                <a:gd name="T6" fmla="*/ 63 w 325"/>
                <a:gd name="T7" fmla="*/ 64 h 444"/>
                <a:gd name="T8" fmla="*/ 160 w 325"/>
                <a:gd name="T9" fmla="*/ 64 h 444"/>
                <a:gd name="T10" fmla="*/ 215 w 325"/>
                <a:gd name="T11" fmla="*/ 60 h 444"/>
                <a:gd name="T12" fmla="*/ 251 w 325"/>
                <a:gd name="T13" fmla="*/ 83 h 444"/>
                <a:gd name="T14" fmla="*/ 265 w 325"/>
                <a:gd name="T15" fmla="*/ 124 h 444"/>
                <a:gd name="T16" fmla="*/ 241 w 325"/>
                <a:gd name="T17" fmla="*/ 177 h 444"/>
                <a:gd name="T18" fmla="*/ 276 w 325"/>
                <a:gd name="T19" fmla="*/ 22 h 444"/>
                <a:gd name="T20" fmla="*/ 222 w 325"/>
                <a:gd name="T21" fmla="*/ 3 h 444"/>
                <a:gd name="T22" fmla="*/ 156 w 325"/>
                <a:gd name="T23" fmla="*/ 0 h 444"/>
                <a:gd name="T24" fmla="*/ 0 w 325"/>
                <a:gd name="T25" fmla="*/ 0 h 444"/>
                <a:gd name="T26" fmla="*/ 0 w 325"/>
                <a:gd name="T27" fmla="*/ 444 h 444"/>
                <a:gd name="T28" fmla="*/ 63 w 325"/>
                <a:gd name="T29" fmla="*/ 444 h 444"/>
                <a:gd name="T30" fmla="*/ 63 w 325"/>
                <a:gd name="T31" fmla="*/ 254 h 444"/>
                <a:gd name="T32" fmla="*/ 161 w 325"/>
                <a:gd name="T33" fmla="*/ 254 h 444"/>
                <a:gd name="T34" fmla="*/ 289 w 325"/>
                <a:gd name="T35" fmla="*/ 217 h 444"/>
                <a:gd name="T36" fmla="*/ 325 w 325"/>
                <a:gd name="T37" fmla="*/ 124 h 444"/>
                <a:gd name="T38" fmla="*/ 312 w 325"/>
                <a:gd name="T39" fmla="*/ 64 h 444"/>
                <a:gd name="T40" fmla="*/ 276 w 325"/>
                <a:gd name="T41" fmla="*/ 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 h="444">
                  <a:moveTo>
                    <a:pt x="241" y="177"/>
                  </a:moveTo>
                  <a:cubicBezTo>
                    <a:pt x="226" y="191"/>
                    <a:pt x="199" y="191"/>
                    <a:pt x="162" y="191"/>
                  </a:cubicBezTo>
                  <a:lnTo>
                    <a:pt x="63" y="191"/>
                  </a:lnTo>
                  <a:lnTo>
                    <a:pt x="63" y="64"/>
                  </a:lnTo>
                  <a:lnTo>
                    <a:pt x="160" y="64"/>
                  </a:lnTo>
                  <a:cubicBezTo>
                    <a:pt x="187" y="64"/>
                    <a:pt x="205" y="58"/>
                    <a:pt x="215" y="60"/>
                  </a:cubicBezTo>
                  <a:cubicBezTo>
                    <a:pt x="230" y="65"/>
                    <a:pt x="242" y="70"/>
                    <a:pt x="251" y="83"/>
                  </a:cubicBezTo>
                  <a:cubicBezTo>
                    <a:pt x="260" y="96"/>
                    <a:pt x="265" y="106"/>
                    <a:pt x="265" y="124"/>
                  </a:cubicBezTo>
                  <a:cubicBezTo>
                    <a:pt x="265" y="149"/>
                    <a:pt x="257" y="163"/>
                    <a:pt x="241" y="177"/>
                  </a:cubicBezTo>
                  <a:close/>
                  <a:moveTo>
                    <a:pt x="276" y="22"/>
                  </a:moveTo>
                  <a:cubicBezTo>
                    <a:pt x="262" y="12"/>
                    <a:pt x="244" y="7"/>
                    <a:pt x="222" y="3"/>
                  </a:cubicBezTo>
                  <a:cubicBezTo>
                    <a:pt x="207" y="0"/>
                    <a:pt x="185" y="0"/>
                    <a:pt x="156" y="0"/>
                  </a:cubicBezTo>
                  <a:lnTo>
                    <a:pt x="0" y="0"/>
                  </a:lnTo>
                  <a:lnTo>
                    <a:pt x="0" y="444"/>
                  </a:lnTo>
                  <a:lnTo>
                    <a:pt x="63" y="444"/>
                  </a:lnTo>
                  <a:lnTo>
                    <a:pt x="63" y="254"/>
                  </a:lnTo>
                  <a:lnTo>
                    <a:pt x="161" y="254"/>
                  </a:lnTo>
                  <a:cubicBezTo>
                    <a:pt x="223" y="254"/>
                    <a:pt x="265" y="243"/>
                    <a:pt x="289" y="217"/>
                  </a:cubicBezTo>
                  <a:cubicBezTo>
                    <a:pt x="313" y="191"/>
                    <a:pt x="325" y="161"/>
                    <a:pt x="325" y="124"/>
                  </a:cubicBezTo>
                  <a:cubicBezTo>
                    <a:pt x="325" y="102"/>
                    <a:pt x="320" y="82"/>
                    <a:pt x="312" y="64"/>
                  </a:cubicBezTo>
                  <a:cubicBezTo>
                    <a:pt x="303" y="46"/>
                    <a:pt x="291" y="32"/>
                    <a:pt x="276" y="22"/>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 name="Freeform 26"/>
            <p:cNvSpPr>
              <a:spLocks noEditPoints="1"/>
            </p:cNvSpPr>
            <p:nvPr/>
          </p:nvSpPr>
          <p:spPr bwMode="auto">
            <a:xfrm>
              <a:off x="5956" y="710"/>
              <a:ext cx="48" cy="64"/>
            </a:xfrm>
            <a:custGeom>
              <a:avLst/>
              <a:gdLst>
                <a:gd name="T0" fmla="*/ 248 w 331"/>
                <a:gd name="T1" fmla="*/ 177 h 444"/>
                <a:gd name="T2" fmla="*/ 168 w 331"/>
                <a:gd name="T3" fmla="*/ 191 h 444"/>
                <a:gd name="T4" fmla="*/ 64 w 331"/>
                <a:gd name="T5" fmla="*/ 191 h 444"/>
                <a:gd name="T6" fmla="*/ 64 w 331"/>
                <a:gd name="T7" fmla="*/ 64 h 444"/>
                <a:gd name="T8" fmla="*/ 167 w 331"/>
                <a:gd name="T9" fmla="*/ 64 h 444"/>
                <a:gd name="T10" fmla="*/ 221 w 331"/>
                <a:gd name="T11" fmla="*/ 60 h 444"/>
                <a:gd name="T12" fmla="*/ 257 w 331"/>
                <a:gd name="T13" fmla="*/ 83 h 444"/>
                <a:gd name="T14" fmla="*/ 271 w 331"/>
                <a:gd name="T15" fmla="*/ 124 h 444"/>
                <a:gd name="T16" fmla="*/ 248 w 331"/>
                <a:gd name="T17" fmla="*/ 177 h 444"/>
                <a:gd name="T18" fmla="*/ 282 w 331"/>
                <a:gd name="T19" fmla="*/ 22 h 444"/>
                <a:gd name="T20" fmla="*/ 228 w 331"/>
                <a:gd name="T21" fmla="*/ 3 h 444"/>
                <a:gd name="T22" fmla="*/ 162 w 331"/>
                <a:gd name="T23" fmla="*/ 0 h 444"/>
                <a:gd name="T24" fmla="*/ 0 w 331"/>
                <a:gd name="T25" fmla="*/ 0 h 444"/>
                <a:gd name="T26" fmla="*/ 0 w 331"/>
                <a:gd name="T27" fmla="*/ 444 h 444"/>
                <a:gd name="T28" fmla="*/ 64 w 331"/>
                <a:gd name="T29" fmla="*/ 444 h 444"/>
                <a:gd name="T30" fmla="*/ 64 w 331"/>
                <a:gd name="T31" fmla="*/ 254 h 444"/>
                <a:gd name="T32" fmla="*/ 167 w 331"/>
                <a:gd name="T33" fmla="*/ 254 h 444"/>
                <a:gd name="T34" fmla="*/ 295 w 331"/>
                <a:gd name="T35" fmla="*/ 217 h 444"/>
                <a:gd name="T36" fmla="*/ 331 w 331"/>
                <a:gd name="T37" fmla="*/ 124 h 444"/>
                <a:gd name="T38" fmla="*/ 318 w 331"/>
                <a:gd name="T39" fmla="*/ 64 h 444"/>
                <a:gd name="T40" fmla="*/ 282 w 331"/>
                <a:gd name="T41" fmla="*/ 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444">
                  <a:moveTo>
                    <a:pt x="248" y="177"/>
                  </a:moveTo>
                  <a:cubicBezTo>
                    <a:pt x="232" y="191"/>
                    <a:pt x="205" y="191"/>
                    <a:pt x="168" y="191"/>
                  </a:cubicBezTo>
                  <a:lnTo>
                    <a:pt x="64" y="191"/>
                  </a:lnTo>
                  <a:lnTo>
                    <a:pt x="64" y="64"/>
                  </a:lnTo>
                  <a:lnTo>
                    <a:pt x="167" y="64"/>
                  </a:lnTo>
                  <a:cubicBezTo>
                    <a:pt x="193" y="64"/>
                    <a:pt x="211" y="58"/>
                    <a:pt x="221" y="60"/>
                  </a:cubicBezTo>
                  <a:cubicBezTo>
                    <a:pt x="236" y="65"/>
                    <a:pt x="248" y="70"/>
                    <a:pt x="257" y="83"/>
                  </a:cubicBezTo>
                  <a:cubicBezTo>
                    <a:pt x="266" y="96"/>
                    <a:pt x="271" y="106"/>
                    <a:pt x="271" y="124"/>
                  </a:cubicBezTo>
                  <a:cubicBezTo>
                    <a:pt x="271" y="149"/>
                    <a:pt x="263" y="163"/>
                    <a:pt x="248" y="177"/>
                  </a:cubicBezTo>
                  <a:close/>
                  <a:moveTo>
                    <a:pt x="282" y="22"/>
                  </a:moveTo>
                  <a:cubicBezTo>
                    <a:pt x="268" y="12"/>
                    <a:pt x="250" y="7"/>
                    <a:pt x="228" y="3"/>
                  </a:cubicBezTo>
                  <a:cubicBezTo>
                    <a:pt x="213" y="0"/>
                    <a:pt x="191" y="0"/>
                    <a:pt x="162" y="0"/>
                  </a:cubicBezTo>
                  <a:lnTo>
                    <a:pt x="0" y="0"/>
                  </a:lnTo>
                  <a:lnTo>
                    <a:pt x="0" y="444"/>
                  </a:lnTo>
                  <a:lnTo>
                    <a:pt x="64" y="444"/>
                  </a:lnTo>
                  <a:lnTo>
                    <a:pt x="64" y="254"/>
                  </a:lnTo>
                  <a:lnTo>
                    <a:pt x="167" y="254"/>
                  </a:lnTo>
                  <a:cubicBezTo>
                    <a:pt x="229" y="254"/>
                    <a:pt x="272" y="243"/>
                    <a:pt x="295" y="217"/>
                  </a:cubicBezTo>
                  <a:cubicBezTo>
                    <a:pt x="319" y="191"/>
                    <a:pt x="331" y="161"/>
                    <a:pt x="331" y="124"/>
                  </a:cubicBezTo>
                  <a:cubicBezTo>
                    <a:pt x="331" y="102"/>
                    <a:pt x="326" y="82"/>
                    <a:pt x="318" y="64"/>
                  </a:cubicBezTo>
                  <a:cubicBezTo>
                    <a:pt x="309" y="46"/>
                    <a:pt x="297" y="32"/>
                    <a:pt x="282" y="22"/>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Freeform 27"/>
            <p:cNvSpPr>
              <a:spLocks/>
            </p:cNvSpPr>
            <p:nvPr/>
          </p:nvSpPr>
          <p:spPr bwMode="auto">
            <a:xfrm>
              <a:off x="6052" y="710"/>
              <a:ext cx="41" cy="64"/>
            </a:xfrm>
            <a:custGeom>
              <a:avLst/>
              <a:gdLst>
                <a:gd name="T0" fmla="*/ 64 w 286"/>
                <a:gd name="T1" fmla="*/ 0 h 444"/>
                <a:gd name="T2" fmla="*/ 0 w 286"/>
                <a:gd name="T3" fmla="*/ 0 h 444"/>
                <a:gd name="T4" fmla="*/ 0 w 286"/>
                <a:gd name="T5" fmla="*/ 444 h 444"/>
                <a:gd name="T6" fmla="*/ 286 w 286"/>
                <a:gd name="T7" fmla="*/ 444 h 444"/>
                <a:gd name="T8" fmla="*/ 286 w 286"/>
                <a:gd name="T9" fmla="*/ 381 h 444"/>
                <a:gd name="T10" fmla="*/ 64 w 286"/>
                <a:gd name="T11" fmla="*/ 381 h 444"/>
                <a:gd name="T12" fmla="*/ 64 w 286"/>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286" h="444">
                  <a:moveTo>
                    <a:pt x="64" y="0"/>
                  </a:moveTo>
                  <a:lnTo>
                    <a:pt x="0" y="0"/>
                  </a:lnTo>
                  <a:lnTo>
                    <a:pt x="0" y="444"/>
                  </a:lnTo>
                  <a:lnTo>
                    <a:pt x="286" y="444"/>
                  </a:lnTo>
                  <a:lnTo>
                    <a:pt x="286" y="381"/>
                  </a:lnTo>
                  <a:lnTo>
                    <a:pt x="64" y="381"/>
                  </a:lnTo>
                  <a:lnTo>
                    <a:pt x="64"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3" name="Rectangle 28"/>
            <p:cNvSpPr>
              <a:spLocks noChangeArrowheads="1"/>
            </p:cNvSpPr>
            <p:nvPr/>
          </p:nvSpPr>
          <p:spPr bwMode="auto">
            <a:xfrm>
              <a:off x="6139" y="710"/>
              <a:ext cx="9" cy="64"/>
            </a:xfrm>
            <a:prstGeom prst="rect">
              <a:avLst/>
            </a:prstGeom>
            <a:solidFill>
              <a:srgbClr val="2440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4" name="Freeform 29"/>
            <p:cNvSpPr>
              <a:spLocks/>
            </p:cNvSpPr>
            <p:nvPr/>
          </p:nvSpPr>
          <p:spPr bwMode="auto">
            <a:xfrm>
              <a:off x="6200" y="708"/>
              <a:ext cx="56" cy="66"/>
            </a:xfrm>
            <a:custGeom>
              <a:avLst/>
              <a:gdLst>
                <a:gd name="T0" fmla="*/ 283 w 387"/>
                <a:gd name="T1" fmla="*/ 375 h 453"/>
                <a:gd name="T2" fmla="*/ 201 w 387"/>
                <a:gd name="T3" fmla="*/ 403 h 453"/>
                <a:gd name="T4" fmla="*/ 127 w 387"/>
                <a:gd name="T5" fmla="*/ 383 h 453"/>
                <a:gd name="T6" fmla="*/ 76 w 387"/>
                <a:gd name="T7" fmla="*/ 320 h 453"/>
                <a:gd name="T8" fmla="*/ 60 w 387"/>
                <a:gd name="T9" fmla="*/ 223 h 453"/>
                <a:gd name="T10" fmla="*/ 73 w 387"/>
                <a:gd name="T11" fmla="*/ 139 h 453"/>
                <a:gd name="T12" fmla="*/ 121 w 387"/>
                <a:gd name="T13" fmla="*/ 74 h 453"/>
                <a:gd name="T14" fmla="*/ 206 w 387"/>
                <a:gd name="T15" fmla="*/ 50 h 453"/>
                <a:gd name="T16" fmla="*/ 279 w 387"/>
                <a:gd name="T17" fmla="*/ 72 h 453"/>
                <a:gd name="T18" fmla="*/ 323 w 387"/>
                <a:gd name="T19" fmla="*/ 141 h 453"/>
                <a:gd name="T20" fmla="*/ 380 w 387"/>
                <a:gd name="T21" fmla="*/ 128 h 453"/>
                <a:gd name="T22" fmla="*/ 317 w 387"/>
                <a:gd name="T23" fmla="*/ 33 h 453"/>
                <a:gd name="T24" fmla="*/ 207 w 387"/>
                <a:gd name="T25" fmla="*/ 0 h 453"/>
                <a:gd name="T26" fmla="*/ 101 w 387"/>
                <a:gd name="T27" fmla="*/ 27 h 453"/>
                <a:gd name="T28" fmla="*/ 26 w 387"/>
                <a:gd name="T29" fmla="*/ 104 h 453"/>
                <a:gd name="T30" fmla="*/ 0 w 387"/>
                <a:gd name="T31" fmla="*/ 223 h 453"/>
                <a:gd name="T32" fmla="*/ 23 w 387"/>
                <a:gd name="T33" fmla="*/ 340 h 453"/>
                <a:gd name="T34" fmla="*/ 91 w 387"/>
                <a:gd name="T35" fmla="*/ 424 h 453"/>
                <a:gd name="T36" fmla="*/ 206 w 387"/>
                <a:gd name="T37" fmla="*/ 453 h 453"/>
                <a:gd name="T38" fmla="*/ 322 w 387"/>
                <a:gd name="T39" fmla="*/ 415 h 453"/>
                <a:gd name="T40" fmla="*/ 387 w 387"/>
                <a:gd name="T41" fmla="*/ 306 h 453"/>
                <a:gd name="T42" fmla="*/ 329 w 387"/>
                <a:gd name="T43" fmla="*/ 292 h 453"/>
                <a:gd name="T44" fmla="*/ 283 w 387"/>
                <a:gd name="T45" fmla="*/ 37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7" h="453">
                  <a:moveTo>
                    <a:pt x="283" y="375"/>
                  </a:moveTo>
                  <a:cubicBezTo>
                    <a:pt x="261" y="394"/>
                    <a:pt x="234" y="403"/>
                    <a:pt x="201" y="403"/>
                  </a:cubicBezTo>
                  <a:cubicBezTo>
                    <a:pt x="175" y="403"/>
                    <a:pt x="150" y="396"/>
                    <a:pt x="127" y="383"/>
                  </a:cubicBezTo>
                  <a:cubicBezTo>
                    <a:pt x="104" y="369"/>
                    <a:pt x="87" y="348"/>
                    <a:pt x="76" y="320"/>
                  </a:cubicBezTo>
                  <a:cubicBezTo>
                    <a:pt x="65" y="293"/>
                    <a:pt x="60" y="260"/>
                    <a:pt x="60" y="223"/>
                  </a:cubicBezTo>
                  <a:cubicBezTo>
                    <a:pt x="60" y="194"/>
                    <a:pt x="64" y="166"/>
                    <a:pt x="73" y="139"/>
                  </a:cubicBezTo>
                  <a:cubicBezTo>
                    <a:pt x="83" y="112"/>
                    <a:pt x="99" y="90"/>
                    <a:pt x="121" y="74"/>
                  </a:cubicBezTo>
                  <a:cubicBezTo>
                    <a:pt x="144" y="58"/>
                    <a:pt x="172" y="50"/>
                    <a:pt x="206" y="50"/>
                  </a:cubicBezTo>
                  <a:cubicBezTo>
                    <a:pt x="235" y="50"/>
                    <a:pt x="259" y="57"/>
                    <a:pt x="279" y="72"/>
                  </a:cubicBezTo>
                  <a:cubicBezTo>
                    <a:pt x="298" y="86"/>
                    <a:pt x="313" y="109"/>
                    <a:pt x="323" y="141"/>
                  </a:cubicBezTo>
                  <a:lnTo>
                    <a:pt x="380" y="128"/>
                  </a:lnTo>
                  <a:cubicBezTo>
                    <a:pt x="368" y="87"/>
                    <a:pt x="347" y="56"/>
                    <a:pt x="317" y="33"/>
                  </a:cubicBezTo>
                  <a:cubicBezTo>
                    <a:pt x="287" y="11"/>
                    <a:pt x="251" y="0"/>
                    <a:pt x="207" y="0"/>
                  </a:cubicBezTo>
                  <a:cubicBezTo>
                    <a:pt x="168" y="0"/>
                    <a:pt x="133" y="9"/>
                    <a:pt x="101" y="27"/>
                  </a:cubicBezTo>
                  <a:cubicBezTo>
                    <a:pt x="68" y="44"/>
                    <a:pt x="44" y="70"/>
                    <a:pt x="26" y="104"/>
                  </a:cubicBezTo>
                  <a:cubicBezTo>
                    <a:pt x="9" y="138"/>
                    <a:pt x="0" y="178"/>
                    <a:pt x="0" y="223"/>
                  </a:cubicBezTo>
                  <a:cubicBezTo>
                    <a:pt x="0" y="265"/>
                    <a:pt x="8" y="304"/>
                    <a:pt x="23" y="340"/>
                  </a:cubicBezTo>
                  <a:cubicBezTo>
                    <a:pt x="39" y="377"/>
                    <a:pt x="61" y="405"/>
                    <a:pt x="91" y="424"/>
                  </a:cubicBezTo>
                  <a:cubicBezTo>
                    <a:pt x="120" y="443"/>
                    <a:pt x="159" y="453"/>
                    <a:pt x="206" y="453"/>
                  </a:cubicBezTo>
                  <a:cubicBezTo>
                    <a:pt x="251" y="453"/>
                    <a:pt x="290" y="441"/>
                    <a:pt x="322" y="415"/>
                  </a:cubicBezTo>
                  <a:cubicBezTo>
                    <a:pt x="353" y="390"/>
                    <a:pt x="375" y="354"/>
                    <a:pt x="387" y="306"/>
                  </a:cubicBezTo>
                  <a:lnTo>
                    <a:pt x="329" y="292"/>
                  </a:lnTo>
                  <a:cubicBezTo>
                    <a:pt x="321" y="329"/>
                    <a:pt x="306" y="357"/>
                    <a:pt x="283" y="37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Freeform 30"/>
            <p:cNvSpPr>
              <a:spLocks noEditPoints="1"/>
            </p:cNvSpPr>
            <p:nvPr/>
          </p:nvSpPr>
          <p:spPr bwMode="auto">
            <a:xfrm>
              <a:off x="6297" y="710"/>
              <a:ext cx="59" cy="64"/>
            </a:xfrm>
            <a:custGeom>
              <a:avLst/>
              <a:gdLst>
                <a:gd name="T0" fmla="*/ 126 w 409"/>
                <a:gd name="T1" fmla="*/ 254 h 444"/>
                <a:gd name="T2" fmla="*/ 174 w 409"/>
                <a:gd name="T3" fmla="*/ 126 h 444"/>
                <a:gd name="T4" fmla="*/ 197 w 409"/>
                <a:gd name="T5" fmla="*/ 43 h 444"/>
                <a:gd name="T6" fmla="*/ 229 w 409"/>
                <a:gd name="T7" fmla="*/ 133 h 444"/>
                <a:gd name="T8" fmla="*/ 274 w 409"/>
                <a:gd name="T9" fmla="*/ 254 h 444"/>
                <a:gd name="T10" fmla="*/ 126 w 409"/>
                <a:gd name="T11" fmla="*/ 254 h 444"/>
                <a:gd name="T12" fmla="*/ 168 w 409"/>
                <a:gd name="T13" fmla="*/ 0 h 444"/>
                <a:gd name="T14" fmla="*/ 0 w 409"/>
                <a:gd name="T15" fmla="*/ 444 h 444"/>
                <a:gd name="T16" fmla="*/ 61 w 409"/>
                <a:gd name="T17" fmla="*/ 444 h 444"/>
                <a:gd name="T18" fmla="*/ 109 w 409"/>
                <a:gd name="T19" fmla="*/ 317 h 444"/>
                <a:gd name="T20" fmla="*/ 292 w 409"/>
                <a:gd name="T21" fmla="*/ 317 h 444"/>
                <a:gd name="T22" fmla="*/ 343 w 409"/>
                <a:gd name="T23" fmla="*/ 444 h 444"/>
                <a:gd name="T24" fmla="*/ 409 w 409"/>
                <a:gd name="T25" fmla="*/ 444 h 444"/>
                <a:gd name="T26" fmla="*/ 230 w 409"/>
                <a:gd name="T27" fmla="*/ 0 h 444"/>
                <a:gd name="T28" fmla="*/ 168 w 409"/>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9" h="444">
                  <a:moveTo>
                    <a:pt x="126" y="254"/>
                  </a:moveTo>
                  <a:lnTo>
                    <a:pt x="174" y="126"/>
                  </a:lnTo>
                  <a:cubicBezTo>
                    <a:pt x="184" y="99"/>
                    <a:pt x="192" y="71"/>
                    <a:pt x="197" y="43"/>
                  </a:cubicBezTo>
                  <a:cubicBezTo>
                    <a:pt x="204" y="67"/>
                    <a:pt x="215" y="97"/>
                    <a:pt x="229" y="133"/>
                  </a:cubicBezTo>
                  <a:lnTo>
                    <a:pt x="274" y="254"/>
                  </a:lnTo>
                  <a:lnTo>
                    <a:pt x="126" y="254"/>
                  </a:lnTo>
                  <a:close/>
                  <a:moveTo>
                    <a:pt x="168" y="0"/>
                  </a:moveTo>
                  <a:lnTo>
                    <a:pt x="0" y="444"/>
                  </a:lnTo>
                  <a:lnTo>
                    <a:pt x="61" y="444"/>
                  </a:lnTo>
                  <a:lnTo>
                    <a:pt x="109" y="317"/>
                  </a:lnTo>
                  <a:lnTo>
                    <a:pt x="292" y="317"/>
                  </a:lnTo>
                  <a:lnTo>
                    <a:pt x="343" y="444"/>
                  </a:lnTo>
                  <a:lnTo>
                    <a:pt x="409" y="444"/>
                  </a:lnTo>
                  <a:lnTo>
                    <a:pt x="230" y="0"/>
                  </a:lnTo>
                  <a:lnTo>
                    <a:pt x="168"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Freeform 31"/>
            <p:cNvSpPr>
              <a:spLocks/>
            </p:cNvSpPr>
            <p:nvPr/>
          </p:nvSpPr>
          <p:spPr bwMode="auto">
            <a:xfrm>
              <a:off x="6391" y="710"/>
              <a:ext cx="50" cy="64"/>
            </a:xfrm>
            <a:custGeom>
              <a:avLst/>
              <a:gdLst>
                <a:gd name="T0" fmla="*/ 0 w 348"/>
                <a:gd name="T1" fmla="*/ 64 h 444"/>
                <a:gd name="T2" fmla="*/ 126 w 348"/>
                <a:gd name="T3" fmla="*/ 64 h 444"/>
                <a:gd name="T4" fmla="*/ 126 w 348"/>
                <a:gd name="T5" fmla="*/ 444 h 444"/>
                <a:gd name="T6" fmla="*/ 190 w 348"/>
                <a:gd name="T7" fmla="*/ 444 h 444"/>
                <a:gd name="T8" fmla="*/ 190 w 348"/>
                <a:gd name="T9" fmla="*/ 64 h 444"/>
                <a:gd name="T10" fmla="*/ 348 w 348"/>
                <a:gd name="T11" fmla="*/ 64 h 444"/>
                <a:gd name="T12" fmla="*/ 348 w 348"/>
                <a:gd name="T13" fmla="*/ 0 h 444"/>
                <a:gd name="T14" fmla="*/ 0 w 348"/>
                <a:gd name="T15" fmla="*/ 0 h 444"/>
                <a:gd name="T16" fmla="*/ 0 w 348"/>
                <a:gd name="T17" fmla="*/ 6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44">
                  <a:moveTo>
                    <a:pt x="0" y="64"/>
                  </a:moveTo>
                  <a:lnTo>
                    <a:pt x="126" y="64"/>
                  </a:lnTo>
                  <a:lnTo>
                    <a:pt x="126" y="444"/>
                  </a:lnTo>
                  <a:lnTo>
                    <a:pt x="190" y="444"/>
                  </a:lnTo>
                  <a:lnTo>
                    <a:pt x="190" y="64"/>
                  </a:lnTo>
                  <a:lnTo>
                    <a:pt x="348" y="64"/>
                  </a:lnTo>
                  <a:lnTo>
                    <a:pt x="348" y="0"/>
                  </a:lnTo>
                  <a:lnTo>
                    <a:pt x="0" y="0"/>
                  </a:lnTo>
                  <a:lnTo>
                    <a:pt x="0" y="64"/>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Rectangle 32"/>
            <p:cNvSpPr>
              <a:spLocks noChangeArrowheads="1"/>
            </p:cNvSpPr>
            <p:nvPr/>
          </p:nvSpPr>
          <p:spPr bwMode="auto">
            <a:xfrm>
              <a:off x="6487" y="710"/>
              <a:ext cx="9" cy="64"/>
            </a:xfrm>
            <a:prstGeom prst="rect">
              <a:avLst/>
            </a:prstGeom>
            <a:solidFill>
              <a:srgbClr val="2440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 name="Freeform 33"/>
            <p:cNvSpPr>
              <a:spLocks noEditPoints="1"/>
            </p:cNvSpPr>
            <p:nvPr/>
          </p:nvSpPr>
          <p:spPr bwMode="auto">
            <a:xfrm>
              <a:off x="6546" y="708"/>
              <a:ext cx="61" cy="66"/>
            </a:xfrm>
            <a:custGeom>
              <a:avLst/>
              <a:gdLst>
                <a:gd name="T0" fmla="*/ 317 w 419"/>
                <a:gd name="T1" fmla="*/ 357 h 453"/>
                <a:gd name="T2" fmla="*/ 209 w 419"/>
                <a:gd name="T3" fmla="*/ 403 h 453"/>
                <a:gd name="T4" fmla="*/ 103 w 419"/>
                <a:gd name="T5" fmla="*/ 358 h 453"/>
                <a:gd name="T6" fmla="*/ 60 w 419"/>
                <a:gd name="T7" fmla="*/ 233 h 453"/>
                <a:gd name="T8" fmla="*/ 104 w 419"/>
                <a:gd name="T9" fmla="*/ 92 h 453"/>
                <a:gd name="T10" fmla="*/ 210 w 419"/>
                <a:gd name="T11" fmla="*/ 50 h 453"/>
                <a:gd name="T12" fmla="*/ 288 w 419"/>
                <a:gd name="T13" fmla="*/ 72 h 453"/>
                <a:gd name="T14" fmla="*/ 341 w 419"/>
                <a:gd name="T15" fmla="*/ 133 h 453"/>
                <a:gd name="T16" fmla="*/ 359 w 419"/>
                <a:gd name="T17" fmla="*/ 227 h 453"/>
                <a:gd name="T18" fmla="*/ 317 w 419"/>
                <a:gd name="T19" fmla="*/ 357 h 453"/>
                <a:gd name="T20" fmla="*/ 319 w 419"/>
                <a:gd name="T21" fmla="*/ 29 h 453"/>
                <a:gd name="T22" fmla="*/ 210 w 419"/>
                <a:gd name="T23" fmla="*/ 0 h 453"/>
                <a:gd name="T24" fmla="*/ 59 w 419"/>
                <a:gd name="T25" fmla="*/ 62 h 453"/>
                <a:gd name="T26" fmla="*/ 0 w 419"/>
                <a:gd name="T27" fmla="*/ 232 h 453"/>
                <a:gd name="T28" fmla="*/ 25 w 419"/>
                <a:gd name="T29" fmla="*/ 342 h 453"/>
                <a:gd name="T30" fmla="*/ 99 w 419"/>
                <a:gd name="T31" fmla="*/ 423 h 453"/>
                <a:gd name="T32" fmla="*/ 210 w 419"/>
                <a:gd name="T33" fmla="*/ 453 h 453"/>
                <a:gd name="T34" fmla="*/ 316 w 419"/>
                <a:gd name="T35" fmla="*/ 426 h 453"/>
                <a:gd name="T36" fmla="*/ 392 w 419"/>
                <a:gd name="T37" fmla="*/ 346 h 453"/>
                <a:gd name="T38" fmla="*/ 419 w 419"/>
                <a:gd name="T39" fmla="*/ 227 h 453"/>
                <a:gd name="T40" fmla="*/ 394 w 419"/>
                <a:gd name="T41" fmla="*/ 110 h 453"/>
                <a:gd name="T42" fmla="*/ 319 w 419"/>
                <a:gd name="T43" fmla="*/ 2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9" h="453">
                  <a:moveTo>
                    <a:pt x="317" y="357"/>
                  </a:moveTo>
                  <a:cubicBezTo>
                    <a:pt x="289" y="388"/>
                    <a:pt x="253" y="403"/>
                    <a:pt x="209" y="403"/>
                  </a:cubicBezTo>
                  <a:cubicBezTo>
                    <a:pt x="167" y="403"/>
                    <a:pt x="131" y="388"/>
                    <a:pt x="103" y="358"/>
                  </a:cubicBezTo>
                  <a:cubicBezTo>
                    <a:pt x="74" y="327"/>
                    <a:pt x="60" y="286"/>
                    <a:pt x="60" y="233"/>
                  </a:cubicBezTo>
                  <a:cubicBezTo>
                    <a:pt x="60" y="167"/>
                    <a:pt x="75" y="120"/>
                    <a:pt x="104" y="92"/>
                  </a:cubicBezTo>
                  <a:cubicBezTo>
                    <a:pt x="134" y="64"/>
                    <a:pt x="169" y="50"/>
                    <a:pt x="210" y="50"/>
                  </a:cubicBezTo>
                  <a:cubicBezTo>
                    <a:pt x="239" y="50"/>
                    <a:pt x="265" y="57"/>
                    <a:pt x="288" y="72"/>
                  </a:cubicBezTo>
                  <a:cubicBezTo>
                    <a:pt x="312" y="86"/>
                    <a:pt x="329" y="107"/>
                    <a:pt x="341" y="133"/>
                  </a:cubicBezTo>
                  <a:cubicBezTo>
                    <a:pt x="353" y="160"/>
                    <a:pt x="359" y="191"/>
                    <a:pt x="359" y="227"/>
                  </a:cubicBezTo>
                  <a:cubicBezTo>
                    <a:pt x="359" y="283"/>
                    <a:pt x="345" y="327"/>
                    <a:pt x="317" y="357"/>
                  </a:cubicBezTo>
                  <a:close/>
                  <a:moveTo>
                    <a:pt x="319" y="29"/>
                  </a:moveTo>
                  <a:cubicBezTo>
                    <a:pt x="287" y="10"/>
                    <a:pt x="250" y="0"/>
                    <a:pt x="210" y="0"/>
                  </a:cubicBezTo>
                  <a:cubicBezTo>
                    <a:pt x="148" y="0"/>
                    <a:pt x="98" y="20"/>
                    <a:pt x="59" y="62"/>
                  </a:cubicBezTo>
                  <a:cubicBezTo>
                    <a:pt x="20" y="102"/>
                    <a:pt x="0" y="159"/>
                    <a:pt x="0" y="232"/>
                  </a:cubicBezTo>
                  <a:cubicBezTo>
                    <a:pt x="0" y="271"/>
                    <a:pt x="9" y="307"/>
                    <a:pt x="25" y="342"/>
                  </a:cubicBezTo>
                  <a:cubicBezTo>
                    <a:pt x="42" y="376"/>
                    <a:pt x="67" y="403"/>
                    <a:pt x="99" y="423"/>
                  </a:cubicBezTo>
                  <a:cubicBezTo>
                    <a:pt x="132" y="443"/>
                    <a:pt x="168" y="453"/>
                    <a:pt x="210" y="453"/>
                  </a:cubicBezTo>
                  <a:cubicBezTo>
                    <a:pt x="248" y="453"/>
                    <a:pt x="283" y="444"/>
                    <a:pt x="316" y="426"/>
                  </a:cubicBezTo>
                  <a:cubicBezTo>
                    <a:pt x="349" y="408"/>
                    <a:pt x="374" y="381"/>
                    <a:pt x="392" y="346"/>
                  </a:cubicBezTo>
                  <a:cubicBezTo>
                    <a:pt x="410" y="311"/>
                    <a:pt x="419" y="272"/>
                    <a:pt x="419" y="227"/>
                  </a:cubicBezTo>
                  <a:cubicBezTo>
                    <a:pt x="419" y="183"/>
                    <a:pt x="411" y="144"/>
                    <a:pt x="394" y="110"/>
                  </a:cubicBezTo>
                  <a:cubicBezTo>
                    <a:pt x="376" y="75"/>
                    <a:pt x="352" y="48"/>
                    <a:pt x="319" y="29"/>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Freeform 34"/>
            <p:cNvSpPr>
              <a:spLocks/>
            </p:cNvSpPr>
            <p:nvPr/>
          </p:nvSpPr>
          <p:spPr bwMode="auto">
            <a:xfrm>
              <a:off x="6656" y="710"/>
              <a:ext cx="50" cy="64"/>
            </a:xfrm>
            <a:custGeom>
              <a:avLst/>
              <a:gdLst>
                <a:gd name="T0" fmla="*/ 285 w 348"/>
                <a:gd name="T1" fmla="*/ 341 h 444"/>
                <a:gd name="T2" fmla="*/ 55 w 348"/>
                <a:gd name="T3" fmla="*/ 0 h 444"/>
                <a:gd name="T4" fmla="*/ 0 w 348"/>
                <a:gd name="T5" fmla="*/ 0 h 444"/>
                <a:gd name="T6" fmla="*/ 0 w 348"/>
                <a:gd name="T7" fmla="*/ 444 h 444"/>
                <a:gd name="T8" fmla="*/ 63 w 348"/>
                <a:gd name="T9" fmla="*/ 444 h 444"/>
                <a:gd name="T10" fmla="*/ 63 w 348"/>
                <a:gd name="T11" fmla="*/ 91 h 444"/>
                <a:gd name="T12" fmla="*/ 281 w 348"/>
                <a:gd name="T13" fmla="*/ 444 h 444"/>
                <a:gd name="T14" fmla="*/ 348 w 348"/>
                <a:gd name="T15" fmla="*/ 444 h 444"/>
                <a:gd name="T16" fmla="*/ 348 w 348"/>
                <a:gd name="T17" fmla="*/ 0 h 444"/>
                <a:gd name="T18" fmla="*/ 285 w 348"/>
                <a:gd name="T19" fmla="*/ 0 h 444"/>
                <a:gd name="T20" fmla="*/ 285 w 348"/>
                <a:gd name="T21" fmla="*/ 34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444">
                  <a:moveTo>
                    <a:pt x="285" y="341"/>
                  </a:moveTo>
                  <a:lnTo>
                    <a:pt x="55" y="0"/>
                  </a:lnTo>
                  <a:lnTo>
                    <a:pt x="0" y="0"/>
                  </a:lnTo>
                  <a:lnTo>
                    <a:pt x="0" y="444"/>
                  </a:lnTo>
                  <a:lnTo>
                    <a:pt x="63" y="444"/>
                  </a:lnTo>
                  <a:lnTo>
                    <a:pt x="63" y="91"/>
                  </a:lnTo>
                  <a:lnTo>
                    <a:pt x="281" y="444"/>
                  </a:lnTo>
                  <a:lnTo>
                    <a:pt x="348" y="444"/>
                  </a:lnTo>
                  <a:lnTo>
                    <a:pt x="348" y="0"/>
                  </a:lnTo>
                  <a:lnTo>
                    <a:pt x="285" y="0"/>
                  </a:lnTo>
                  <a:lnTo>
                    <a:pt x="285" y="341"/>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35"/>
            <p:cNvSpPr>
              <a:spLocks/>
            </p:cNvSpPr>
            <p:nvPr/>
          </p:nvSpPr>
          <p:spPr bwMode="auto">
            <a:xfrm>
              <a:off x="6755" y="708"/>
              <a:ext cx="50" cy="66"/>
            </a:xfrm>
            <a:custGeom>
              <a:avLst/>
              <a:gdLst>
                <a:gd name="T0" fmla="*/ 274 w 348"/>
                <a:gd name="T1" fmla="*/ 215 h 453"/>
                <a:gd name="T2" fmla="*/ 177 w 348"/>
                <a:gd name="T3" fmla="*/ 187 h 453"/>
                <a:gd name="T4" fmla="*/ 89 w 348"/>
                <a:gd name="T5" fmla="*/ 156 h 453"/>
                <a:gd name="T6" fmla="*/ 72 w 348"/>
                <a:gd name="T7" fmla="*/ 117 h 453"/>
                <a:gd name="T8" fmla="*/ 96 w 348"/>
                <a:gd name="T9" fmla="*/ 70 h 453"/>
                <a:gd name="T10" fmla="*/ 173 w 348"/>
                <a:gd name="T11" fmla="*/ 51 h 453"/>
                <a:gd name="T12" fmla="*/ 249 w 348"/>
                <a:gd name="T13" fmla="*/ 72 h 453"/>
                <a:gd name="T14" fmla="*/ 280 w 348"/>
                <a:gd name="T15" fmla="*/ 135 h 453"/>
                <a:gd name="T16" fmla="*/ 335 w 348"/>
                <a:gd name="T17" fmla="*/ 131 h 453"/>
                <a:gd name="T18" fmla="*/ 314 w 348"/>
                <a:gd name="T19" fmla="*/ 62 h 453"/>
                <a:gd name="T20" fmla="*/ 257 w 348"/>
                <a:gd name="T21" fmla="*/ 16 h 453"/>
                <a:gd name="T22" fmla="*/ 171 w 348"/>
                <a:gd name="T23" fmla="*/ 0 h 453"/>
                <a:gd name="T24" fmla="*/ 90 w 348"/>
                <a:gd name="T25" fmla="*/ 15 h 453"/>
                <a:gd name="T26" fmla="*/ 35 w 348"/>
                <a:gd name="T27" fmla="*/ 59 h 453"/>
                <a:gd name="T28" fmla="*/ 17 w 348"/>
                <a:gd name="T29" fmla="*/ 121 h 453"/>
                <a:gd name="T30" fmla="*/ 32 w 348"/>
                <a:gd name="T31" fmla="*/ 175 h 453"/>
                <a:gd name="T32" fmla="*/ 79 w 348"/>
                <a:gd name="T33" fmla="*/ 216 h 453"/>
                <a:gd name="T34" fmla="*/ 163 w 348"/>
                <a:gd name="T35" fmla="*/ 243 h 453"/>
                <a:gd name="T36" fmla="*/ 241 w 348"/>
                <a:gd name="T37" fmla="*/ 265 h 453"/>
                <a:gd name="T38" fmla="*/ 281 w 348"/>
                <a:gd name="T39" fmla="*/ 291 h 453"/>
                <a:gd name="T40" fmla="*/ 292 w 348"/>
                <a:gd name="T41" fmla="*/ 327 h 453"/>
                <a:gd name="T42" fmla="*/ 280 w 348"/>
                <a:gd name="T43" fmla="*/ 364 h 453"/>
                <a:gd name="T44" fmla="*/ 242 w 348"/>
                <a:gd name="T45" fmla="*/ 391 h 453"/>
                <a:gd name="T46" fmla="*/ 184 w 348"/>
                <a:gd name="T47" fmla="*/ 401 h 453"/>
                <a:gd name="T48" fmla="*/ 117 w 348"/>
                <a:gd name="T49" fmla="*/ 388 h 453"/>
                <a:gd name="T50" fmla="*/ 73 w 348"/>
                <a:gd name="T51" fmla="*/ 354 h 453"/>
                <a:gd name="T52" fmla="*/ 54 w 348"/>
                <a:gd name="T53" fmla="*/ 300 h 453"/>
                <a:gd name="T54" fmla="*/ 0 w 348"/>
                <a:gd name="T55" fmla="*/ 305 h 453"/>
                <a:gd name="T56" fmla="*/ 24 w 348"/>
                <a:gd name="T57" fmla="*/ 384 h 453"/>
                <a:gd name="T58" fmla="*/ 87 w 348"/>
                <a:gd name="T59" fmla="*/ 436 h 453"/>
                <a:gd name="T60" fmla="*/ 187 w 348"/>
                <a:gd name="T61" fmla="*/ 453 h 453"/>
                <a:gd name="T62" fmla="*/ 271 w 348"/>
                <a:gd name="T63" fmla="*/ 436 h 453"/>
                <a:gd name="T64" fmla="*/ 328 w 348"/>
                <a:gd name="T65" fmla="*/ 388 h 453"/>
                <a:gd name="T66" fmla="*/ 348 w 348"/>
                <a:gd name="T67" fmla="*/ 322 h 453"/>
                <a:gd name="T68" fmla="*/ 330 w 348"/>
                <a:gd name="T69" fmla="*/ 260 h 453"/>
                <a:gd name="T70" fmla="*/ 274 w 348"/>
                <a:gd name="T71" fmla="*/ 21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453">
                  <a:moveTo>
                    <a:pt x="274" y="215"/>
                  </a:moveTo>
                  <a:cubicBezTo>
                    <a:pt x="256" y="207"/>
                    <a:pt x="224" y="198"/>
                    <a:pt x="177" y="187"/>
                  </a:cubicBezTo>
                  <a:cubicBezTo>
                    <a:pt x="130" y="176"/>
                    <a:pt x="101" y="166"/>
                    <a:pt x="89" y="156"/>
                  </a:cubicBezTo>
                  <a:cubicBezTo>
                    <a:pt x="78" y="146"/>
                    <a:pt x="72" y="133"/>
                    <a:pt x="72" y="117"/>
                  </a:cubicBezTo>
                  <a:cubicBezTo>
                    <a:pt x="72" y="99"/>
                    <a:pt x="80" y="83"/>
                    <a:pt x="96" y="70"/>
                  </a:cubicBezTo>
                  <a:cubicBezTo>
                    <a:pt x="112" y="58"/>
                    <a:pt x="138" y="51"/>
                    <a:pt x="173" y="51"/>
                  </a:cubicBezTo>
                  <a:cubicBezTo>
                    <a:pt x="207" y="51"/>
                    <a:pt x="232" y="58"/>
                    <a:pt x="249" y="72"/>
                  </a:cubicBezTo>
                  <a:cubicBezTo>
                    <a:pt x="266" y="86"/>
                    <a:pt x="277" y="107"/>
                    <a:pt x="280" y="135"/>
                  </a:cubicBezTo>
                  <a:lnTo>
                    <a:pt x="335" y="131"/>
                  </a:lnTo>
                  <a:cubicBezTo>
                    <a:pt x="334" y="105"/>
                    <a:pt x="327" y="82"/>
                    <a:pt x="314" y="62"/>
                  </a:cubicBezTo>
                  <a:cubicBezTo>
                    <a:pt x="300" y="42"/>
                    <a:pt x="281" y="26"/>
                    <a:pt x="257" y="16"/>
                  </a:cubicBezTo>
                  <a:cubicBezTo>
                    <a:pt x="232" y="5"/>
                    <a:pt x="203" y="0"/>
                    <a:pt x="171" y="0"/>
                  </a:cubicBezTo>
                  <a:cubicBezTo>
                    <a:pt x="141" y="0"/>
                    <a:pt x="114" y="5"/>
                    <a:pt x="90" y="15"/>
                  </a:cubicBezTo>
                  <a:cubicBezTo>
                    <a:pt x="66" y="25"/>
                    <a:pt x="48" y="40"/>
                    <a:pt x="35" y="59"/>
                  </a:cubicBezTo>
                  <a:cubicBezTo>
                    <a:pt x="23" y="78"/>
                    <a:pt x="17" y="99"/>
                    <a:pt x="17" y="121"/>
                  </a:cubicBezTo>
                  <a:cubicBezTo>
                    <a:pt x="17" y="141"/>
                    <a:pt x="22" y="159"/>
                    <a:pt x="32" y="175"/>
                  </a:cubicBezTo>
                  <a:cubicBezTo>
                    <a:pt x="42" y="192"/>
                    <a:pt x="58" y="205"/>
                    <a:pt x="79" y="216"/>
                  </a:cubicBezTo>
                  <a:cubicBezTo>
                    <a:pt x="95" y="224"/>
                    <a:pt x="123" y="234"/>
                    <a:pt x="163" y="243"/>
                  </a:cubicBezTo>
                  <a:cubicBezTo>
                    <a:pt x="203" y="253"/>
                    <a:pt x="229" y="260"/>
                    <a:pt x="241" y="265"/>
                  </a:cubicBezTo>
                  <a:cubicBezTo>
                    <a:pt x="259" y="272"/>
                    <a:pt x="273" y="280"/>
                    <a:pt x="281" y="291"/>
                  </a:cubicBezTo>
                  <a:cubicBezTo>
                    <a:pt x="289" y="301"/>
                    <a:pt x="292" y="313"/>
                    <a:pt x="292" y="327"/>
                  </a:cubicBezTo>
                  <a:cubicBezTo>
                    <a:pt x="292" y="340"/>
                    <a:pt x="288" y="353"/>
                    <a:pt x="280" y="364"/>
                  </a:cubicBezTo>
                  <a:cubicBezTo>
                    <a:pt x="272" y="376"/>
                    <a:pt x="259" y="385"/>
                    <a:pt x="242" y="391"/>
                  </a:cubicBezTo>
                  <a:cubicBezTo>
                    <a:pt x="225" y="398"/>
                    <a:pt x="206" y="401"/>
                    <a:pt x="184" y="401"/>
                  </a:cubicBezTo>
                  <a:cubicBezTo>
                    <a:pt x="159" y="401"/>
                    <a:pt x="137" y="397"/>
                    <a:pt x="117" y="388"/>
                  </a:cubicBezTo>
                  <a:cubicBezTo>
                    <a:pt x="97" y="379"/>
                    <a:pt x="82" y="368"/>
                    <a:pt x="73" y="354"/>
                  </a:cubicBezTo>
                  <a:cubicBezTo>
                    <a:pt x="63" y="340"/>
                    <a:pt x="57" y="322"/>
                    <a:pt x="54" y="300"/>
                  </a:cubicBezTo>
                  <a:lnTo>
                    <a:pt x="0" y="305"/>
                  </a:lnTo>
                  <a:cubicBezTo>
                    <a:pt x="0" y="334"/>
                    <a:pt x="9" y="360"/>
                    <a:pt x="24" y="384"/>
                  </a:cubicBezTo>
                  <a:cubicBezTo>
                    <a:pt x="39" y="407"/>
                    <a:pt x="60" y="424"/>
                    <a:pt x="87" y="436"/>
                  </a:cubicBezTo>
                  <a:cubicBezTo>
                    <a:pt x="114" y="447"/>
                    <a:pt x="147" y="453"/>
                    <a:pt x="187" y="453"/>
                  </a:cubicBezTo>
                  <a:cubicBezTo>
                    <a:pt x="218" y="453"/>
                    <a:pt x="246" y="447"/>
                    <a:pt x="271" y="436"/>
                  </a:cubicBezTo>
                  <a:cubicBezTo>
                    <a:pt x="296" y="424"/>
                    <a:pt x="315" y="408"/>
                    <a:pt x="328" y="388"/>
                  </a:cubicBezTo>
                  <a:cubicBezTo>
                    <a:pt x="342" y="367"/>
                    <a:pt x="348" y="345"/>
                    <a:pt x="348" y="322"/>
                  </a:cubicBezTo>
                  <a:cubicBezTo>
                    <a:pt x="348" y="298"/>
                    <a:pt x="342" y="277"/>
                    <a:pt x="330" y="260"/>
                  </a:cubicBezTo>
                  <a:cubicBezTo>
                    <a:pt x="318" y="241"/>
                    <a:pt x="299" y="227"/>
                    <a:pt x="274" y="21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Rectangle 36"/>
            <p:cNvSpPr>
              <a:spLocks noChangeArrowheads="1"/>
            </p:cNvSpPr>
            <p:nvPr/>
          </p:nvSpPr>
          <p:spPr bwMode="auto">
            <a:xfrm>
              <a:off x="4560" y="655"/>
              <a:ext cx="2705" cy="9"/>
            </a:xfrm>
            <a:prstGeom prst="rect">
              <a:avLst/>
            </a:prstGeom>
            <a:solidFill>
              <a:srgbClr val="2440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7" name="Graphic 6" descr="Web design">
            <a:extLst>
              <a:ext uri="{FF2B5EF4-FFF2-40B4-BE49-F238E27FC236}">
                <a16:creationId xmlns:a16="http://schemas.microsoft.com/office/drawing/2014/main" id="{57431352-04D5-4CAE-8741-08E6A8832B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0712" y="3217837"/>
            <a:ext cx="2158157" cy="2158157"/>
          </a:xfrm>
          <a:prstGeom prst="rect">
            <a:avLst/>
          </a:prstGeom>
        </p:spPr>
      </p:pic>
    </p:spTree>
    <p:extLst>
      <p:ext uri="{BB962C8B-B14F-4D97-AF65-F5344CB8AC3E}">
        <p14:creationId xmlns:p14="http://schemas.microsoft.com/office/powerpoint/2010/main" val="274318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D6AA-A2DB-4928-B442-21089F0CF22C}"/>
              </a:ext>
            </a:extLst>
          </p:cNvPr>
          <p:cNvSpPr>
            <a:spLocks noGrp="1"/>
          </p:cNvSpPr>
          <p:nvPr>
            <p:ph type="title"/>
          </p:nvPr>
        </p:nvSpPr>
        <p:spPr>
          <a:xfrm>
            <a:off x="841249" y="365760"/>
            <a:ext cx="9912072" cy="1188404"/>
          </a:xfrm>
        </p:spPr>
        <p:txBody>
          <a:bodyPr>
            <a:normAutofit/>
          </a:bodyPr>
          <a:lstStyle/>
          <a:p>
            <a:r>
              <a:rPr lang="en-US" dirty="0"/>
              <a:t>Tips</a:t>
            </a:r>
          </a:p>
        </p:txBody>
      </p:sp>
      <p:sp>
        <p:nvSpPr>
          <p:cNvPr id="8" name="Freeform: Shape 7">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D6365FA-C058-4CF2-ACC7-7DEF6EE4C1D5}"/>
              </a:ext>
            </a:extLst>
          </p:cNvPr>
          <p:cNvSpPr>
            <a:spLocks noGrp="1"/>
          </p:cNvSpPr>
          <p:nvPr>
            <p:ph idx="1"/>
          </p:nvPr>
        </p:nvSpPr>
        <p:spPr>
          <a:xfrm>
            <a:off x="841248" y="2174358"/>
            <a:ext cx="7731642" cy="4045467"/>
          </a:xfrm>
        </p:spPr>
        <p:txBody>
          <a:bodyPr anchor="t">
            <a:normAutofit/>
          </a:bodyPr>
          <a:lstStyle/>
          <a:p>
            <a:r>
              <a:rPr lang="en-US" sz="2400" dirty="0">
                <a:solidFill>
                  <a:schemeClr val="bg1"/>
                </a:solidFill>
              </a:rPr>
              <a:t>Emmet Shortcuts</a:t>
            </a:r>
          </a:p>
          <a:p>
            <a:pPr lvl="1"/>
            <a:r>
              <a:rPr lang="en-US" dirty="0">
                <a:solidFill>
                  <a:schemeClr val="bg1"/>
                </a:solidFill>
                <a:hlinkClick r:id="rId3"/>
              </a:rPr>
              <a:t>https://docs.emmet.io/cheat-sheet/</a:t>
            </a:r>
            <a:endParaRPr lang="en-US" dirty="0">
              <a:solidFill>
                <a:schemeClr val="bg1"/>
              </a:solidFill>
            </a:endParaRPr>
          </a:p>
          <a:p>
            <a:r>
              <a:rPr lang="en-US" sz="2400" dirty="0">
                <a:solidFill>
                  <a:schemeClr val="bg1"/>
                </a:solidFill>
              </a:rPr>
              <a:t>IDE Shortcuts:</a:t>
            </a:r>
          </a:p>
          <a:p>
            <a:pPr lvl="1"/>
            <a:r>
              <a:rPr lang="en-US" dirty="0">
                <a:solidFill>
                  <a:schemeClr val="bg1"/>
                </a:solidFill>
              </a:rPr>
              <a:t>Show Suggestions: ctrl + Space</a:t>
            </a:r>
          </a:p>
          <a:p>
            <a:pPr lvl="1"/>
            <a:r>
              <a:rPr lang="en-US" dirty="0">
                <a:solidFill>
                  <a:schemeClr val="bg1"/>
                </a:solidFill>
              </a:rPr>
              <a:t>Multiple selections: hold alt and click</a:t>
            </a:r>
          </a:p>
          <a:p>
            <a:pPr lvl="1"/>
            <a:r>
              <a:rPr lang="en-US" dirty="0">
                <a:solidFill>
                  <a:schemeClr val="bg1"/>
                </a:solidFill>
              </a:rPr>
              <a:t>Toggle </a:t>
            </a:r>
            <a:r>
              <a:rPr lang="en-US" dirty="0" err="1">
                <a:solidFill>
                  <a:schemeClr val="bg1"/>
                </a:solidFill>
              </a:rPr>
              <a:t>SideBar</a:t>
            </a:r>
            <a:r>
              <a:rPr lang="en-US" dirty="0">
                <a:solidFill>
                  <a:schemeClr val="bg1"/>
                </a:solidFill>
              </a:rPr>
              <a:t>: </a:t>
            </a:r>
            <a:r>
              <a:rPr lang="en-US" dirty="0" err="1">
                <a:solidFill>
                  <a:schemeClr val="bg1"/>
                </a:solidFill>
              </a:rPr>
              <a:t>ctrl+B</a:t>
            </a:r>
            <a:endParaRPr lang="en-US" dirty="0">
              <a:solidFill>
                <a:schemeClr val="bg1"/>
              </a:solidFill>
            </a:endParaRPr>
          </a:p>
          <a:p>
            <a:pPr lvl="1"/>
            <a:r>
              <a:rPr lang="en-US" dirty="0">
                <a:solidFill>
                  <a:schemeClr val="bg1"/>
                </a:solidFill>
              </a:rPr>
              <a:t>Duplicate UP: </a:t>
            </a:r>
            <a:r>
              <a:rPr lang="en-US" dirty="0" err="1">
                <a:solidFill>
                  <a:schemeClr val="bg1"/>
                </a:solidFill>
              </a:rPr>
              <a:t>alt+shoft+up</a:t>
            </a:r>
            <a:r>
              <a:rPr lang="en-US" dirty="0">
                <a:solidFill>
                  <a:schemeClr val="bg1"/>
                </a:solidFill>
              </a:rPr>
              <a:t> arrow</a:t>
            </a:r>
          </a:p>
          <a:p>
            <a:pPr lvl="1"/>
            <a:r>
              <a:rPr lang="en-US" dirty="0">
                <a:solidFill>
                  <a:schemeClr val="bg1"/>
                </a:solidFill>
              </a:rPr>
              <a:t>Duplicate Down: </a:t>
            </a:r>
            <a:r>
              <a:rPr lang="en-US" dirty="0" err="1">
                <a:solidFill>
                  <a:schemeClr val="bg1"/>
                </a:solidFill>
              </a:rPr>
              <a:t>alt+shift+down</a:t>
            </a:r>
            <a:r>
              <a:rPr lang="en-US" dirty="0">
                <a:solidFill>
                  <a:schemeClr val="bg1"/>
                </a:solidFill>
              </a:rPr>
              <a:t> arrow</a:t>
            </a:r>
          </a:p>
          <a:p>
            <a:pPr lvl="1"/>
            <a:r>
              <a:rPr lang="en-US" dirty="0">
                <a:solidFill>
                  <a:schemeClr val="bg1"/>
                </a:solidFill>
              </a:rPr>
              <a:t>Comment Selection: ctrl + /</a:t>
            </a:r>
          </a:p>
          <a:p>
            <a:pPr lvl="1"/>
            <a:r>
              <a:rPr lang="en-US" dirty="0">
                <a:solidFill>
                  <a:schemeClr val="bg1"/>
                </a:solidFill>
              </a:rPr>
              <a:t>Format document: alt + shift + f</a:t>
            </a:r>
          </a:p>
        </p:txBody>
      </p:sp>
    </p:spTree>
    <p:extLst>
      <p:ext uri="{BB962C8B-B14F-4D97-AF65-F5344CB8AC3E}">
        <p14:creationId xmlns:p14="http://schemas.microsoft.com/office/powerpoint/2010/main" val="3027671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B6D0-3201-45CB-BACE-931F2A3FC0A1}"/>
              </a:ext>
            </a:extLst>
          </p:cNvPr>
          <p:cNvSpPr>
            <a:spLocks noGrp="1"/>
          </p:cNvSpPr>
          <p:nvPr>
            <p:ph type="title"/>
          </p:nvPr>
        </p:nvSpPr>
        <p:spPr>
          <a:xfrm>
            <a:off x="1669860" y="443276"/>
            <a:ext cx="9367203" cy="825140"/>
          </a:xfrm>
        </p:spPr>
        <p:txBody>
          <a:bodyPr>
            <a:normAutofit/>
          </a:bodyPr>
          <a:lstStyle/>
          <a:p>
            <a:r>
              <a:rPr lang="en-US" dirty="0"/>
              <a:t>CSS (Cascading Style Sheets)</a:t>
            </a:r>
          </a:p>
        </p:txBody>
      </p:sp>
      <p:sp>
        <p:nvSpPr>
          <p:cNvPr id="9" name="Freeform: Shape 8">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6">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Content Placeholder 2">
            <a:extLst>
              <a:ext uri="{FF2B5EF4-FFF2-40B4-BE49-F238E27FC236}">
                <a16:creationId xmlns:a16="http://schemas.microsoft.com/office/drawing/2014/main" id="{F5334C99-C843-479A-9035-3A0AC3027F4B}"/>
              </a:ext>
            </a:extLst>
          </p:cNvPr>
          <p:cNvSpPr>
            <a:spLocks noGrp="1"/>
          </p:cNvSpPr>
          <p:nvPr>
            <p:ph idx="1"/>
          </p:nvPr>
        </p:nvSpPr>
        <p:spPr>
          <a:xfrm>
            <a:off x="1669860" y="2016972"/>
            <a:ext cx="9823934" cy="4692522"/>
          </a:xfrm>
        </p:spPr>
        <p:txBody>
          <a:bodyPr anchor="t">
            <a:noAutofit/>
          </a:bodyPr>
          <a:lstStyle/>
          <a:p>
            <a:pPr algn="just"/>
            <a:r>
              <a:rPr lang="en-US" sz="2400" dirty="0"/>
              <a:t>While websites were growing, and improvements were added it became a long and expensive process to handle the style and content.</a:t>
            </a:r>
          </a:p>
          <a:p>
            <a:pPr algn="just"/>
            <a:endParaRPr lang="en-US" sz="2400" dirty="0"/>
          </a:p>
          <a:p>
            <a:pPr algn="just"/>
            <a:r>
              <a:rPr lang="en-US" sz="2400" dirty="0"/>
              <a:t>Changing the layout was hard, fonts and color information were added to every single element in the page, aligning elements was not flexible at all… </a:t>
            </a:r>
          </a:p>
          <a:p>
            <a:pPr algn="just"/>
            <a:endParaRPr lang="en-US" sz="2400" dirty="0"/>
          </a:p>
          <a:p>
            <a:pPr algn="just"/>
            <a:r>
              <a:rPr lang="en-US" sz="2400" dirty="0"/>
              <a:t>To solve this problem, the World Wide Web Consortium (W3C) created CSS, </a:t>
            </a:r>
            <a:r>
              <a:rPr lang="en-US" sz="2400" b="1" dirty="0"/>
              <a:t>to separate content from the style </a:t>
            </a:r>
          </a:p>
          <a:p>
            <a:pPr algn="just"/>
            <a:endParaRPr lang="en-US" sz="2400" dirty="0"/>
          </a:p>
          <a:p>
            <a:pPr algn="just"/>
            <a:r>
              <a:rPr lang="en-US" sz="2400" dirty="0"/>
              <a:t>With an external stylesheet file, you can change the look of an entire website by changing just one file!</a:t>
            </a:r>
          </a:p>
        </p:txBody>
      </p:sp>
      <p:sp>
        <p:nvSpPr>
          <p:cNvPr id="8" name="TextBox 7">
            <a:extLst>
              <a:ext uri="{FF2B5EF4-FFF2-40B4-BE49-F238E27FC236}">
                <a16:creationId xmlns:a16="http://schemas.microsoft.com/office/drawing/2014/main" id="{F31D5E12-8909-4FE6-846D-276408974070}"/>
              </a:ext>
            </a:extLst>
          </p:cNvPr>
          <p:cNvSpPr txBox="1"/>
          <p:nvPr/>
        </p:nvSpPr>
        <p:spPr>
          <a:xfrm>
            <a:off x="1669860" y="1191832"/>
            <a:ext cx="8535497" cy="369332"/>
          </a:xfrm>
          <a:prstGeom prst="rect">
            <a:avLst/>
          </a:prstGeom>
          <a:noFill/>
        </p:spPr>
        <p:txBody>
          <a:bodyPr wrap="square">
            <a:spAutoFit/>
          </a:bodyPr>
          <a:lstStyle/>
          <a:p>
            <a:r>
              <a:rPr lang="en-US" dirty="0"/>
              <a:t>Changing the webpage style back then was only through (HTML TAG’S &amp; ATTRIBUTES)</a:t>
            </a:r>
          </a:p>
        </p:txBody>
      </p:sp>
    </p:spTree>
    <p:extLst>
      <p:ext uri="{BB962C8B-B14F-4D97-AF65-F5344CB8AC3E}">
        <p14:creationId xmlns:p14="http://schemas.microsoft.com/office/powerpoint/2010/main" val="1789233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E26A1-86D6-43E2-A932-0B22CD782ED8}"/>
              </a:ext>
            </a:extLst>
          </p:cNvPr>
          <p:cNvSpPr>
            <a:spLocks noGrp="1"/>
          </p:cNvSpPr>
          <p:nvPr>
            <p:ph type="title"/>
          </p:nvPr>
        </p:nvSpPr>
        <p:spPr>
          <a:xfrm>
            <a:off x="1136428" y="627564"/>
            <a:ext cx="7474172" cy="1325563"/>
          </a:xfrm>
        </p:spPr>
        <p:txBody>
          <a:bodyPr>
            <a:normAutofit/>
          </a:bodyPr>
          <a:lstStyle/>
          <a:p>
            <a:r>
              <a:rPr lang="en-US" dirty="0"/>
              <a:t>CSS</a:t>
            </a:r>
          </a:p>
        </p:txBody>
      </p:sp>
      <p:sp>
        <p:nvSpPr>
          <p:cNvPr id="3" name="Content Placeholder 2">
            <a:extLst>
              <a:ext uri="{FF2B5EF4-FFF2-40B4-BE49-F238E27FC236}">
                <a16:creationId xmlns:a16="http://schemas.microsoft.com/office/drawing/2014/main" id="{28EB044B-D60F-4159-AD0F-A238552885D4}"/>
              </a:ext>
            </a:extLst>
          </p:cNvPr>
          <p:cNvSpPr>
            <a:spLocks noGrp="1"/>
          </p:cNvSpPr>
          <p:nvPr>
            <p:ph idx="1"/>
          </p:nvPr>
        </p:nvSpPr>
        <p:spPr>
          <a:xfrm>
            <a:off x="1136428" y="2362198"/>
            <a:ext cx="6902671" cy="2220912"/>
          </a:xfrm>
        </p:spPr>
        <p:txBody>
          <a:bodyPr anchor="ctr">
            <a:normAutofit/>
          </a:bodyPr>
          <a:lstStyle/>
          <a:p>
            <a:pPr marL="0" indent="0" algn="just">
              <a:buNone/>
            </a:pPr>
            <a:r>
              <a:rPr lang="en-US" sz="3600" dirty="0"/>
              <a:t>CSS is a language for describing how documents are </a:t>
            </a:r>
            <a:r>
              <a:rPr lang="en-US" sz="3600" u="sng" dirty="0"/>
              <a:t>presented visually</a:t>
            </a:r>
            <a:r>
              <a:rPr lang="en-US" sz="3600" dirty="0"/>
              <a:t> - how they are </a:t>
            </a:r>
            <a:r>
              <a:rPr lang="en-US" sz="3600" u="sng" dirty="0"/>
              <a:t>arranged</a:t>
            </a:r>
            <a:r>
              <a:rPr lang="en-US" sz="3600" dirty="0"/>
              <a:t> and </a:t>
            </a:r>
            <a:r>
              <a:rPr lang="en-US" sz="3600" u="sng" dirty="0"/>
              <a:t>styled</a:t>
            </a:r>
            <a:r>
              <a:rPr lang="en-US" sz="3600" dirty="0"/>
              <a:t>.</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ign Language">
            <a:extLst>
              <a:ext uri="{FF2B5EF4-FFF2-40B4-BE49-F238E27FC236}">
                <a16:creationId xmlns:a16="http://schemas.microsoft.com/office/drawing/2014/main" id="{94F0BEFE-A063-4FB6-A7E7-B9A76D7331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022948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a:extLst>
              <a:ext uri="{FF2B5EF4-FFF2-40B4-BE49-F238E27FC236}">
                <a16:creationId xmlns:a16="http://schemas.microsoft.com/office/drawing/2014/main" id="{A4FA85D0-D011-477E-AB21-1CC1D094D85F}"/>
              </a:ext>
            </a:extLst>
          </p:cNvPr>
          <p:cNvPicPr>
            <a:picLocks noGrp="1" noChangeAspect="1"/>
          </p:cNvPicPr>
          <p:nvPr>
            <p:ph idx="1"/>
          </p:nvPr>
        </p:nvPicPr>
        <p:blipFill rotWithShape="1">
          <a:blip r:embed="rId3"/>
          <a:srcRect l="4427" r="1" b="1"/>
          <a:stretch/>
        </p:blipFill>
        <p:spPr>
          <a:xfrm>
            <a:off x="559526" y="630621"/>
            <a:ext cx="11072948" cy="6227379"/>
          </a:xfrm>
          <a:prstGeom prst="rect">
            <a:avLst/>
          </a:prstGeom>
        </p:spPr>
      </p:pic>
      <p:sp>
        <p:nvSpPr>
          <p:cNvPr id="10" name="TextBox 9">
            <a:extLst>
              <a:ext uri="{FF2B5EF4-FFF2-40B4-BE49-F238E27FC236}">
                <a16:creationId xmlns:a16="http://schemas.microsoft.com/office/drawing/2014/main" id="{8F03E380-8D33-429B-BE5B-1C119094BCC1}"/>
              </a:ext>
            </a:extLst>
          </p:cNvPr>
          <p:cNvSpPr txBox="1"/>
          <p:nvPr/>
        </p:nvSpPr>
        <p:spPr>
          <a:xfrm>
            <a:off x="704850" y="228077"/>
            <a:ext cx="9010650" cy="461665"/>
          </a:xfrm>
          <a:prstGeom prst="rect">
            <a:avLst/>
          </a:prstGeom>
          <a:noFill/>
        </p:spPr>
        <p:txBody>
          <a:bodyPr wrap="square">
            <a:spAutoFit/>
          </a:bodyPr>
          <a:lstStyle/>
          <a:p>
            <a:r>
              <a:rPr lang="en-US" sz="2400" dirty="0">
                <a:ln w="0"/>
                <a:effectLst>
                  <a:outerShdw blurRad="38100" dist="19050" dir="2700000" algn="tl" rotWithShape="0">
                    <a:schemeClr val="dk1">
                      <a:alpha val="40000"/>
                    </a:schemeClr>
                  </a:outerShdw>
                </a:effectLst>
              </a:rPr>
              <a:t>Three Ways to Insert CSS</a:t>
            </a:r>
          </a:p>
        </p:txBody>
      </p:sp>
    </p:spTree>
    <p:extLst>
      <p:ext uri="{BB962C8B-B14F-4D97-AF65-F5344CB8AC3E}">
        <p14:creationId xmlns:p14="http://schemas.microsoft.com/office/powerpoint/2010/main" val="3295086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DBB2EB1-FDE2-473D-9B34-8BE6BA85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6679" y="850092"/>
            <a:ext cx="2298643" cy="221742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4" name="Rectangle 13">
            <a:extLst>
              <a:ext uri="{FF2B5EF4-FFF2-40B4-BE49-F238E27FC236}">
                <a16:creationId xmlns:a16="http://schemas.microsoft.com/office/drawing/2014/main" id="{866433B7-FF5B-4E01-B622-C535373D0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381" y="918634"/>
            <a:ext cx="2161238" cy="20803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8B9E5005-E93D-4634-B4E5-80D773249FF2}"/>
              </a:ext>
            </a:extLst>
          </p:cNvPr>
          <p:cNvSpPr>
            <a:spLocks noGrp="1"/>
          </p:cNvSpPr>
          <p:nvPr>
            <p:ph type="title"/>
          </p:nvPr>
        </p:nvSpPr>
        <p:spPr>
          <a:xfrm>
            <a:off x="1540747" y="806091"/>
            <a:ext cx="9110506" cy="1784402"/>
          </a:xfrm>
        </p:spPr>
        <p:txBody>
          <a:bodyPr vert="horz" lIns="91440" tIns="45720" rIns="91440" bIns="45720" rtlCol="0" anchor="b">
            <a:normAutofit/>
          </a:bodyPr>
          <a:lstStyle/>
          <a:p>
            <a:pPr algn="ctr"/>
            <a:r>
              <a:rPr lang="en-US" dirty="0">
                <a:solidFill>
                  <a:schemeClr val="bg1"/>
                </a:solidFill>
              </a:rPr>
              <a:t>CSS </a:t>
            </a:r>
            <a:br>
              <a:rPr lang="en-US" dirty="0">
                <a:solidFill>
                  <a:schemeClr val="bg1"/>
                </a:solidFill>
              </a:rPr>
            </a:br>
            <a:r>
              <a:rPr lang="en-US" dirty="0">
                <a:solidFill>
                  <a:schemeClr val="bg1"/>
                </a:solidFill>
              </a:rPr>
              <a:t>Selectors</a:t>
            </a:r>
          </a:p>
        </p:txBody>
      </p:sp>
      <p:pic>
        <p:nvPicPr>
          <p:cNvPr id="9" name="Picture 8">
            <a:extLst>
              <a:ext uri="{FF2B5EF4-FFF2-40B4-BE49-F238E27FC236}">
                <a16:creationId xmlns:a16="http://schemas.microsoft.com/office/drawing/2014/main" id="{3FBDEF85-3958-43C5-B184-2B8A01EF504D}"/>
              </a:ext>
            </a:extLst>
          </p:cNvPr>
          <p:cNvPicPr>
            <a:picLocks noChangeAspect="1"/>
          </p:cNvPicPr>
          <p:nvPr/>
        </p:nvPicPr>
        <p:blipFill rotWithShape="1">
          <a:blip r:embed="rId3"/>
          <a:srcRect r="3564" b="2879"/>
          <a:stretch/>
        </p:blipFill>
        <p:spPr>
          <a:xfrm>
            <a:off x="2176033" y="3373932"/>
            <a:ext cx="7341069" cy="2677977"/>
          </a:xfrm>
          <a:prstGeom prst="rect">
            <a:avLst/>
          </a:prstGeom>
        </p:spPr>
      </p:pic>
    </p:spTree>
    <p:extLst>
      <p:ext uri="{BB962C8B-B14F-4D97-AF65-F5344CB8AC3E}">
        <p14:creationId xmlns:p14="http://schemas.microsoft.com/office/powerpoint/2010/main" val="427162322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81C782-4648-4312-A6FD-58C74B5F34E6}"/>
              </a:ext>
            </a:extLst>
          </p:cNvPr>
          <p:cNvPicPr>
            <a:picLocks noChangeAspect="1"/>
          </p:cNvPicPr>
          <p:nvPr/>
        </p:nvPicPr>
        <p:blipFill>
          <a:blip r:embed="rId3"/>
          <a:stretch>
            <a:fillRect/>
          </a:stretch>
        </p:blipFill>
        <p:spPr>
          <a:xfrm>
            <a:off x="1993442" y="1480837"/>
            <a:ext cx="8129346" cy="398338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949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94535EB-6DC4-419B-877C-30722A62A57A}"/>
              </a:ext>
            </a:extLst>
          </p:cNvPr>
          <p:cNvPicPr>
            <a:picLocks noChangeAspect="1"/>
          </p:cNvPicPr>
          <p:nvPr/>
        </p:nvPicPr>
        <p:blipFill>
          <a:blip r:embed="rId3"/>
          <a:stretch>
            <a:fillRect/>
          </a:stretch>
        </p:blipFill>
        <p:spPr>
          <a:xfrm>
            <a:off x="1901312" y="1136529"/>
            <a:ext cx="7641569" cy="4584941"/>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873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F7B1598-56D6-4595-AA91-1DCFC488C6FE}"/>
              </a:ext>
            </a:extLst>
          </p:cNvPr>
          <p:cNvSpPr txBox="1"/>
          <p:nvPr/>
        </p:nvSpPr>
        <p:spPr>
          <a:xfrm>
            <a:off x="5181433" y="6080346"/>
            <a:ext cx="6470650" cy="337332"/>
          </a:xfrm>
          <a:prstGeom prst="rect">
            <a:avLst/>
          </a:prstGeom>
          <a:noFill/>
        </p:spPr>
        <p:txBody>
          <a:bodyPr wrap="square" anchor="t">
            <a:normAutofit lnSpcReduction="10000"/>
          </a:bodyPr>
          <a:lstStyle/>
          <a:p>
            <a:pPr>
              <a:lnSpc>
                <a:spcPct val="90000"/>
              </a:lnSpc>
              <a:spcAft>
                <a:spcPts val="600"/>
              </a:spcAft>
            </a:pPr>
            <a:r>
              <a:rPr lang="en-US" dirty="0"/>
              <a:t>https://developer.mozilla.org/en-US/docs/Web/CSS/CSS_Selectors</a:t>
            </a:r>
          </a:p>
        </p:txBody>
      </p:sp>
      <p:sp>
        <p:nvSpPr>
          <p:cNvPr id="2" name="Title 1">
            <a:extLst>
              <a:ext uri="{FF2B5EF4-FFF2-40B4-BE49-F238E27FC236}">
                <a16:creationId xmlns:a16="http://schemas.microsoft.com/office/drawing/2014/main" id="{C85585CC-6BAE-4740-BA65-FD3833DDAF8F}"/>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Selectors</a:t>
            </a:r>
          </a:p>
        </p:txBody>
      </p:sp>
      <p:sp>
        <p:nvSpPr>
          <p:cNvPr id="3" name="Content Placeholder 2">
            <a:extLst>
              <a:ext uri="{FF2B5EF4-FFF2-40B4-BE49-F238E27FC236}">
                <a16:creationId xmlns:a16="http://schemas.microsoft.com/office/drawing/2014/main" id="{497AB174-39F2-4FC8-8E9A-FD335BB28872}"/>
              </a:ext>
            </a:extLst>
          </p:cNvPr>
          <p:cNvSpPr>
            <a:spLocks noGrp="1"/>
          </p:cNvSpPr>
          <p:nvPr>
            <p:ph idx="1"/>
          </p:nvPr>
        </p:nvSpPr>
        <p:spPr>
          <a:xfrm>
            <a:off x="4978400" y="511473"/>
            <a:ext cx="6876716" cy="5280806"/>
          </a:xfrm>
        </p:spPr>
        <p:txBody>
          <a:bodyPr wrap="square" anchor="t">
            <a:normAutofit lnSpcReduction="10000"/>
          </a:bodyPr>
          <a:lstStyle/>
          <a:p>
            <a:r>
              <a:rPr lang="en-US" sz="2400" dirty="0"/>
              <a:t>Element (Type) Selector (selects HTML elements based on the element name)</a:t>
            </a:r>
          </a:p>
          <a:p>
            <a:endParaRPr lang="en-US" sz="2400" dirty="0"/>
          </a:p>
          <a:p>
            <a:r>
              <a:rPr lang="en-US" sz="2400" dirty="0"/>
              <a:t>ID Selector (uses the id attribute of an HTML element to select a specific element)</a:t>
            </a:r>
          </a:p>
          <a:p>
            <a:pPr lvl="1"/>
            <a:r>
              <a:rPr lang="en-US" dirty="0"/>
              <a:t>To select one unique element</a:t>
            </a:r>
          </a:p>
          <a:p>
            <a:pPr lvl="1"/>
            <a:r>
              <a:rPr lang="en-US" dirty="0"/>
              <a:t>To select an id, write a hash (#) character, followed by the id of the element.</a:t>
            </a:r>
          </a:p>
          <a:p>
            <a:pPr marL="457200" lvl="1" indent="0">
              <a:buNone/>
            </a:pPr>
            <a:endParaRPr lang="en-US" dirty="0"/>
          </a:p>
          <a:p>
            <a:r>
              <a:rPr lang="en-US" sz="2400" dirty="0"/>
              <a:t>Class Selector (selects HTML elements with a specific class attribute)</a:t>
            </a:r>
          </a:p>
          <a:p>
            <a:pPr lvl="1"/>
            <a:r>
              <a:rPr lang="en-US" dirty="0"/>
              <a:t>Multiple elements can use the same class</a:t>
            </a:r>
          </a:p>
          <a:p>
            <a:pPr lvl="1"/>
            <a:r>
              <a:rPr lang="en-US" dirty="0"/>
              <a:t>Elements can also refer to more than one class.</a:t>
            </a:r>
          </a:p>
          <a:p>
            <a:pPr lvl="1"/>
            <a:r>
              <a:rPr lang="en-US" dirty="0"/>
              <a:t>To select the class, write a period (.) character, followed by the class name.</a:t>
            </a:r>
          </a:p>
          <a:p>
            <a:pPr lvl="1"/>
            <a:endParaRPr lang="en-US" dirty="0"/>
          </a:p>
        </p:txBody>
      </p:sp>
    </p:spTree>
    <p:extLst>
      <p:ext uri="{BB962C8B-B14F-4D97-AF65-F5344CB8AC3E}">
        <p14:creationId xmlns:p14="http://schemas.microsoft.com/office/powerpoint/2010/main" val="1114003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7A662-23EC-4D31-919D-46419A479400}"/>
              </a:ext>
            </a:extLst>
          </p:cNvPr>
          <p:cNvSpPr>
            <a:spLocks noGrp="1"/>
          </p:cNvSpPr>
          <p:nvPr>
            <p:ph type="title"/>
          </p:nvPr>
        </p:nvSpPr>
        <p:spPr/>
        <p:txBody>
          <a:bodyPr/>
          <a:lstStyle/>
          <a:p>
            <a:r>
              <a:rPr lang="en-US" dirty="0"/>
              <a:t>How does CSS work?</a:t>
            </a:r>
          </a:p>
        </p:txBody>
      </p:sp>
      <p:sp>
        <p:nvSpPr>
          <p:cNvPr id="3" name="Content Placeholder 2">
            <a:extLst>
              <a:ext uri="{FF2B5EF4-FFF2-40B4-BE49-F238E27FC236}">
                <a16:creationId xmlns:a16="http://schemas.microsoft.com/office/drawing/2014/main" id="{A2042EE9-503A-4EE3-8852-37F5FA1C2AA1}"/>
              </a:ext>
            </a:extLst>
          </p:cNvPr>
          <p:cNvSpPr>
            <a:spLocks noGrp="1"/>
          </p:cNvSpPr>
          <p:nvPr>
            <p:ph idx="1"/>
          </p:nvPr>
        </p:nvSpPr>
        <p:spPr>
          <a:xfrm>
            <a:off x="838200" y="1825625"/>
            <a:ext cx="10515600" cy="714375"/>
          </a:xfrm>
        </p:spPr>
        <p:txBody>
          <a:bodyPr>
            <a:normAutofit/>
          </a:bodyPr>
          <a:lstStyle/>
          <a:p>
            <a:pPr marL="0" indent="0">
              <a:buNone/>
            </a:pPr>
            <a:r>
              <a:rPr lang="en-US" sz="1600" dirty="0"/>
              <a:t>https://developer.mozilla.org/en-US/docs/Learn/CSS/First_steps/How_CSS_works#How_does_CSS_actually_work</a:t>
            </a:r>
          </a:p>
        </p:txBody>
      </p:sp>
      <p:pic>
        <p:nvPicPr>
          <p:cNvPr id="7" name="Picture 6">
            <a:extLst>
              <a:ext uri="{FF2B5EF4-FFF2-40B4-BE49-F238E27FC236}">
                <a16:creationId xmlns:a16="http://schemas.microsoft.com/office/drawing/2014/main" id="{7895BD44-00D6-4179-80E8-982252067714}"/>
              </a:ext>
            </a:extLst>
          </p:cNvPr>
          <p:cNvPicPr>
            <a:picLocks noChangeAspect="1"/>
          </p:cNvPicPr>
          <p:nvPr/>
        </p:nvPicPr>
        <p:blipFill>
          <a:blip r:embed="rId3"/>
          <a:stretch>
            <a:fillRect/>
          </a:stretch>
        </p:blipFill>
        <p:spPr>
          <a:xfrm>
            <a:off x="2083704" y="2674937"/>
            <a:ext cx="8024592" cy="3479800"/>
          </a:xfrm>
          <a:prstGeom prst="rect">
            <a:avLst/>
          </a:prstGeom>
        </p:spPr>
      </p:pic>
    </p:spTree>
    <p:extLst>
      <p:ext uri="{BB962C8B-B14F-4D97-AF65-F5344CB8AC3E}">
        <p14:creationId xmlns:p14="http://schemas.microsoft.com/office/powerpoint/2010/main" val="4201289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4ADD5-3CE2-4989-92C3-3F1212254B28}"/>
              </a:ext>
            </a:extLst>
          </p:cNvPr>
          <p:cNvSpPr>
            <a:spLocks noGrp="1"/>
          </p:cNvSpPr>
          <p:nvPr>
            <p:ph type="title"/>
          </p:nvPr>
        </p:nvSpPr>
        <p:spPr>
          <a:xfrm>
            <a:off x="838200" y="264510"/>
            <a:ext cx="10515600" cy="833054"/>
          </a:xfrm>
        </p:spPr>
        <p:txBody>
          <a:bodyPr/>
          <a:lstStyle/>
          <a:p>
            <a:r>
              <a:rPr lang="en-US" dirty="0"/>
              <a:t>CSS Combinators</a:t>
            </a:r>
          </a:p>
        </p:txBody>
      </p:sp>
      <p:sp>
        <p:nvSpPr>
          <p:cNvPr id="5" name="TextBox 4">
            <a:extLst>
              <a:ext uri="{FF2B5EF4-FFF2-40B4-BE49-F238E27FC236}">
                <a16:creationId xmlns:a16="http://schemas.microsoft.com/office/drawing/2014/main" id="{FCC9F89A-ACD2-4AA1-8D18-ADD1BB391210}"/>
              </a:ext>
            </a:extLst>
          </p:cNvPr>
          <p:cNvSpPr txBox="1"/>
          <p:nvPr/>
        </p:nvSpPr>
        <p:spPr>
          <a:xfrm>
            <a:off x="854529" y="929227"/>
            <a:ext cx="8245366" cy="369332"/>
          </a:xfrm>
          <a:prstGeom prst="rect">
            <a:avLst/>
          </a:prstGeom>
          <a:noFill/>
        </p:spPr>
        <p:txBody>
          <a:bodyPr wrap="square">
            <a:spAutoFit/>
          </a:bodyPr>
          <a:lstStyle/>
          <a:p>
            <a:r>
              <a:rPr lang="en-US" dirty="0"/>
              <a:t>A combinator is something that explains the relationship between the selectors.</a:t>
            </a:r>
          </a:p>
        </p:txBody>
      </p:sp>
      <p:graphicFrame>
        <p:nvGraphicFramePr>
          <p:cNvPr id="6" name="Table 5">
            <a:extLst>
              <a:ext uri="{FF2B5EF4-FFF2-40B4-BE49-F238E27FC236}">
                <a16:creationId xmlns:a16="http://schemas.microsoft.com/office/drawing/2014/main" id="{9189349C-9A93-45E6-8300-F6ED39CDF135}"/>
              </a:ext>
            </a:extLst>
          </p:cNvPr>
          <p:cNvGraphicFramePr>
            <a:graphicFrameLocks noGrp="1"/>
          </p:cNvGraphicFramePr>
          <p:nvPr>
            <p:extLst>
              <p:ext uri="{D42A27DB-BD31-4B8C-83A1-F6EECF244321}">
                <p14:modId xmlns:p14="http://schemas.microsoft.com/office/powerpoint/2010/main" val="3330937830"/>
              </p:ext>
            </p:extLst>
          </p:nvPr>
        </p:nvGraphicFramePr>
        <p:xfrm>
          <a:off x="279838" y="1745952"/>
          <a:ext cx="11632324" cy="4056224"/>
        </p:xfrm>
        <a:graphic>
          <a:graphicData uri="http://schemas.openxmlformats.org/drawingml/2006/table">
            <a:tbl>
              <a:tblPr>
                <a:tableStyleId>{22838BEF-8BB2-4498-84A7-C5851F593DF1}</a:tableStyleId>
              </a:tblPr>
              <a:tblGrid>
                <a:gridCol w="1638263">
                  <a:extLst>
                    <a:ext uri="{9D8B030D-6E8A-4147-A177-3AD203B41FA5}">
                      <a16:colId xmlns:a16="http://schemas.microsoft.com/office/drawing/2014/main" val="2092081192"/>
                    </a:ext>
                  </a:extLst>
                </a:gridCol>
                <a:gridCol w="2312367">
                  <a:extLst>
                    <a:ext uri="{9D8B030D-6E8A-4147-A177-3AD203B41FA5}">
                      <a16:colId xmlns:a16="http://schemas.microsoft.com/office/drawing/2014/main" val="4226200189"/>
                    </a:ext>
                  </a:extLst>
                </a:gridCol>
                <a:gridCol w="1441040">
                  <a:extLst>
                    <a:ext uri="{9D8B030D-6E8A-4147-A177-3AD203B41FA5}">
                      <a16:colId xmlns:a16="http://schemas.microsoft.com/office/drawing/2014/main" val="3836683692"/>
                    </a:ext>
                  </a:extLst>
                </a:gridCol>
                <a:gridCol w="6240654">
                  <a:extLst>
                    <a:ext uri="{9D8B030D-6E8A-4147-A177-3AD203B41FA5}">
                      <a16:colId xmlns:a16="http://schemas.microsoft.com/office/drawing/2014/main" val="3364276106"/>
                    </a:ext>
                  </a:extLst>
                </a:gridCol>
              </a:tblGrid>
              <a:tr h="793432">
                <a:tc>
                  <a:txBody>
                    <a:bodyPr/>
                    <a:lstStyle/>
                    <a:p>
                      <a:pPr algn="ctr" fontAlgn="t"/>
                      <a:r>
                        <a:rPr lang="en-US" b="1" dirty="0">
                          <a:effectLst/>
                        </a:rPr>
                        <a:t>Selector</a:t>
                      </a:r>
                    </a:p>
                  </a:txBody>
                  <a:tcPr marL="152400" marR="76200" marT="76200" marB="76200"/>
                </a:tc>
                <a:tc>
                  <a:txBody>
                    <a:bodyPr/>
                    <a:lstStyle/>
                    <a:p>
                      <a:pPr algn="ctr" fontAlgn="t"/>
                      <a:r>
                        <a:rPr lang="en-US" b="1" dirty="0">
                          <a:effectLst/>
                        </a:rPr>
                        <a:t>Syntax</a:t>
                      </a:r>
                    </a:p>
                  </a:txBody>
                  <a:tcPr marL="152400" marR="76200" marT="76200" marB="76200"/>
                </a:tc>
                <a:tc>
                  <a:txBody>
                    <a:bodyPr/>
                    <a:lstStyle/>
                    <a:p>
                      <a:pPr algn="ctr" fontAlgn="t"/>
                      <a:r>
                        <a:rPr lang="en-US" b="1" dirty="0">
                          <a:effectLst/>
                        </a:rPr>
                        <a:t>Example</a:t>
                      </a:r>
                    </a:p>
                  </a:txBody>
                  <a:tcPr marL="76200" marR="76200" marT="76200" marB="76200"/>
                </a:tc>
                <a:tc>
                  <a:txBody>
                    <a:bodyPr/>
                    <a:lstStyle/>
                    <a:p>
                      <a:pPr algn="ctr" fontAlgn="t"/>
                      <a:r>
                        <a:rPr lang="en-US" b="1" dirty="0">
                          <a:effectLst/>
                        </a:rPr>
                        <a:t>Example description</a:t>
                      </a:r>
                    </a:p>
                  </a:txBody>
                  <a:tcPr marL="76200" marR="76200" marT="76200" marB="76200"/>
                </a:tc>
                <a:extLst>
                  <a:ext uri="{0D108BD9-81ED-4DB2-BD59-A6C34878D82A}">
                    <a16:rowId xmlns:a16="http://schemas.microsoft.com/office/drawing/2014/main" val="152524086"/>
                  </a:ext>
                </a:extLst>
              </a:tr>
              <a:tr h="793432">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dirty="0">
                          <a:effectLst/>
                        </a:rPr>
                        <a:t>Descendant </a:t>
                      </a:r>
                      <a:r>
                        <a:rPr lang="en-US" dirty="0"/>
                        <a:t>(space)</a:t>
                      </a:r>
                    </a:p>
                  </a:txBody>
                  <a:tcPr marL="152400" marR="76200" marT="76200" marB="76200"/>
                </a:tc>
                <a:tc>
                  <a:txBody>
                    <a:bodyPr/>
                    <a:lstStyle/>
                    <a:p>
                      <a:pPr algn="ctr" fontAlgn="t"/>
                      <a:r>
                        <a:rPr lang="en-US" dirty="0">
                          <a:effectLst/>
                        </a:rPr>
                        <a:t>element </a:t>
                      </a:r>
                      <a:r>
                        <a:rPr lang="en-US" dirty="0" err="1">
                          <a:effectLst/>
                        </a:rPr>
                        <a:t>element</a:t>
                      </a:r>
                      <a:endParaRPr lang="en-US" dirty="0">
                        <a:effectLst/>
                      </a:endParaRPr>
                    </a:p>
                    <a:p>
                      <a:pPr algn="ctr" fontAlgn="t"/>
                      <a:endParaRPr lang="en-US" dirty="0">
                        <a:effectLst/>
                      </a:endParaRPr>
                    </a:p>
                  </a:txBody>
                  <a:tcPr marL="152400" marR="76200" marT="76200" marB="76200"/>
                </a:tc>
                <a:tc>
                  <a:txBody>
                    <a:bodyPr/>
                    <a:lstStyle/>
                    <a:p>
                      <a:pPr algn="ctr" fontAlgn="t"/>
                      <a:r>
                        <a:rPr lang="en-US" dirty="0">
                          <a:effectLst/>
                        </a:rPr>
                        <a:t>div p</a:t>
                      </a:r>
                    </a:p>
                  </a:txBody>
                  <a:tcPr marL="76200" marR="76200" marT="76200" marB="76200"/>
                </a:tc>
                <a:tc>
                  <a:txBody>
                    <a:bodyPr/>
                    <a:lstStyle/>
                    <a:p>
                      <a:pPr algn="ctr" fontAlgn="t"/>
                      <a:r>
                        <a:rPr lang="en-US" dirty="0">
                          <a:effectLst/>
                        </a:rPr>
                        <a:t>Selects all &lt;p&gt; elements inside &lt;div&gt; elements</a:t>
                      </a:r>
                    </a:p>
                  </a:txBody>
                  <a:tcPr marL="76200" marR="76200" marT="76200" marB="76200"/>
                </a:tc>
                <a:extLst>
                  <a:ext uri="{0D108BD9-81ED-4DB2-BD59-A6C34878D82A}">
                    <a16:rowId xmlns:a16="http://schemas.microsoft.com/office/drawing/2014/main" val="3380030689"/>
                  </a:ext>
                </a:extLst>
              </a:tr>
              <a:tr h="793432">
                <a:tc>
                  <a:txBody>
                    <a:bodyPr/>
                    <a:lstStyle/>
                    <a:p>
                      <a:pPr algn="ctr" fontAlgn="t"/>
                      <a:r>
                        <a:rPr lang="en-US" dirty="0">
                          <a:effectLst/>
                        </a:rPr>
                        <a:t>Child</a:t>
                      </a:r>
                    </a:p>
                    <a:p>
                      <a:pPr algn="ctr" fontAlgn="t"/>
                      <a:r>
                        <a:rPr lang="en-US" dirty="0"/>
                        <a:t>(&gt;)</a:t>
                      </a:r>
                      <a:endParaRPr lang="en-US" dirty="0">
                        <a:effectLst/>
                      </a:endParaRPr>
                    </a:p>
                  </a:txBody>
                  <a:tcPr marL="152400" marR="76200" marT="76200" marB="76200"/>
                </a:tc>
                <a:tc>
                  <a:txBody>
                    <a:bodyPr/>
                    <a:lstStyle/>
                    <a:p>
                      <a:pPr algn="ctr" fontAlgn="t"/>
                      <a:r>
                        <a:rPr lang="en-US" dirty="0">
                          <a:effectLst/>
                        </a:rPr>
                        <a:t>element&gt;element</a:t>
                      </a:r>
                    </a:p>
                  </a:txBody>
                  <a:tcPr marL="152400" marR="76200" marT="76200" marB="76200"/>
                </a:tc>
                <a:tc>
                  <a:txBody>
                    <a:bodyPr/>
                    <a:lstStyle/>
                    <a:p>
                      <a:pPr algn="ctr" fontAlgn="t"/>
                      <a:r>
                        <a:rPr lang="en-US" dirty="0">
                          <a:effectLst/>
                        </a:rPr>
                        <a:t>div &gt; p</a:t>
                      </a:r>
                    </a:p>
                  </a:txBody>
                  <a:tcPr marL="76200" marR="76200" marT="76200" marB="76200"/>
                </a:tc>
                <a:tc>
                  <a:txBody>
                    <a:bodyPr/>
                    <a:lstStyle/>
                    <a:p>
                      <a:pPr algn="ctr" fontAlgn="t"/>
                      <a:r>
                        <a:rPr lang="en-US" dirty="0">
                          <a:effectLst/>
                        </a:rPr>
                        <a:t>Selects all &lt;p&gt; elements where the parent is a &lt;div&gt; element</a:t>
                      </a:r>
                    </a:p>
                  </a:txBody>
                  <a:tcPr marL="76200" marR="76200" marT="76200" marB="76200"/>
                </a:tc>
                <a:extLst>
                  <a:ext uri="{0D108BD9-81ED-4DB2-BD59-A6C34878D82A}">
                    <a16:rowId xmlns:a16="http://schemas.microsoft.com/office/drawing/2014/main" val="1614869464"/>
                  </a:ext>
                </a:extLst>
              </a:tr>
              <a:tr h="882496">
                <a:tc>
                  <a:txBody>
                    <a:bodyPr/>
                    <a:lstStyle/>
                    <a:p>
                      <a:pPr algn="ctr" fontAlgn="t"/>
                      <a:r>
                        <a:rPr lang="en-US" dirty="0">
                          <a:effectLst/>
                        </a:rPr>
                        <a:t>adjacent sibling </a:t>
                      </a:r>
                      <a:r>
                        <a:rPr lang="en-US" dirty="0"/>
                        <a:t>(+)</a:t>
                      </a:r>
                      <a:endParaRPr lang="en-US" dirty="0">
                        <a:effectLst/>
                      </a:endParaRPr>
                    </a:p>
                  </a:txBody>
                  <a:tcPr marL="152400" marR="76200" marT="76200" marB="76200"/>
                </a:tc>
                <a:tc>
                  <a:txBody>
                    <a:bodyPr/>
                    <a:lstStyle/>
                    <a:p>
                      <a:pPr algn="ctr" fontAlgn="t"/>
                      <a:r>
                        <a:rPr lang="en-US" dirty="0" err="1">
                          <a:effectLst/>
                        </a:rPr>
                        <a:t>element+element</a:t>
                      </a:r>
                      <a:endParaRPr lang="en-US" dirty="0">
                        <a:effectLst/>
                      </a:endParaRPr>
                    </a:p>
                  </a:txBody>
                  <a:tcPr marL="152400" marR="76200" marT="76200" marB="76200"/>
                </a:tc>
                <a:tc>
                  <a:txBody>
                    <a:bodyPr/>
                    <a:lstStyle/>
                    <a:p>
                      <a:pPr algn="ctr" fontAlgn="t"/>
                      <a:r>
                        <a:rPr lang="en-US" dirty="0">
                          <a:effectLst/>
                        </a:rPr>
                        <a:t>div + p</a:t>
                      </a:r>
                    </a:p>
                  </a:txBody>
                  <a:tcPr marL="76200" marR="76200" marT="76200" marB="76200"/>
                </a:tc>
                <a:tc>
                  <a:txBody>
                    <a:bodyPr/>
                    <a:lstStyle/>
                    <a:p>
                      <a:pPr algn="ctr" fontAlgn="t"/>
                      <a:r>
                        <a:rPr lang="en-US" dirty="0">
                          <a:effectLst/>
                        </a:rPr>
                        <a:t>Selects all &lt;p&gt; elements that are placed immediately after &lt;div&gt; elements</a:t>
                      </a:r>
                    </a:p>
                  </a:txBody>
                  <a:tcPr marL="76200" marR="76200" marT="76200" marB="76200"/>
                </a:tc>
                <a:extLst>
                  <a:ext uri="{0D108BD9-81ED-4DB2-BD59-A6C34878D82A}">
                    <a16:rowId xmlns:a16="http://schemas.microsoft.com/office/drawing/2014/main" val="2445240428"/>
                  </a:ext>
                </a:extLst>
              </a:tr>
              <a:tr h="793432">
                <a:tc>
                  <a:txBody>
                    <a:bodyPr/>
                    <a:lstStyle/>
                    <a:p>
                      <a:pPr algn="ctr" fontAlgn="t"/>
                      <a:r>
                        <a:rPr lang="en-US" dirty="0">
                          <a:effectLst/>
                        </a:rPr>
                        <a:t>general sibling </a:t>
                      </a:r>
                      <a:r>
                        <a:rPr lang="en-US" dirty="0"/>
                        <a:t>(~)</a:t>
                      </a:r>
                      <a:endParaRPr lang="en-US" dirty="0">
                        <a:effectLst/>
                      </a:endParaRPr>
                    </a:p>
                  </a:txBody>
                  <a:tcPr marL="152400" marR="76200" marT="76200" marB="76200"/>
                </a:tc>
                <a:tc>
                  <a:txBody>
                    <a:bodyPr/>
                    <a:lstStyle/>
                    <a:p>
                      <a:pPr algn="ctr" fontAlgn="t"/>
                      <a:r>
                        <a:rPr lang="en-US" dirty="0">
                          <a:effectLst/>
                        </a:rPr>
                        <a:t>element1~element2</a:t>
                      </a:r>
                    </a:p>
                  </a:txBody>
                  <a:tcPr marL="152400" marR="76200" marT="76200" marB="76200"/>
                </a:tc>
                <a:tc>
                  <a:txBody>
                    <a:bodyPr/>
                    <a:lstStyle/>
                    <a:p>
                      <a:pPr algn="ctr" fontAlgn="t"/>
                      <a:r>
                        <a:rPr lang="en-US" dirty="0">
                          <a:effectLst/>
                        </a:rPr>
                        <a:t>p ~ ul</a:t>
                      </a:r>
                    </a:p>
                  </a:txBody>
                  <a:tcPr marL="76200" marR="76200" marT="76200" marB="76200"/>
                </a:tc>
                <a:tc>
                  <a:txBody>
                    <a:bodyPr/>
                    <a:lstStyle/>
                    <a:p>
                      <a:pPr algn="ctr" fontAlgn="t"/>
                      <a:r>
                        <a:rPr lang="en-US" dirty="0">
                          <a:effectLst/>
                        </a:rPr>
                        <a:t>Selects every &lt;ul&gt; element that are preceded by a &lt;p&gt; element</a:t>
                      </a:r>
                    </a:p>
                  </a:txBody>
                  <a:tcPr marL="76200" marR="76200" marT="76200" marB="76200"/>
                </a:tc>
                <a:extLst>
                  <a:ext uri="{0D108BD9-81ED-4DB2-BD59-A6C34878D82A}">
                    <a16:rowId xmlns:a16="http://schemas.microsoft.com/office/drawing/2014/main" val="2804921405"/>
                  </a:ext>
                </a:extLst>
              </a:tr>
            </a:tbl>
          </a:graphicData>
        </a:graphic>
      </p:graphicFrame>
    </p:spTree>
    <p:extLst>
      <p:ext uri="{BB962C8B-B14F-4D97-AF65-F5344CB8AC3E}">
        <p14:creationId xmlns:p14="http://schemas.microsoft.com/office/powerpoint/2010/main" val="338387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21A8D69-5197-4FC8-8980-59FB20DF62F2}"/>
              </a:ext>
            </a:extLst>
          </p:cNvPr>
          <p:cNvSpPr txBox="1"/>
          <p:nvPr/>
        </p:nvSpPr>
        <p:spPr>
          <a:xfrm>
            <a:off x="572350" y="1213580"/>
            <a:ext cx="3867281" cy="407676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chemeClr val="bg1"/>
                </a:solidFill>
                <a:latin typeface="+mj-lt"/>
                <a:ea typeface="+mj-ea"/>
                <a:cs typeface="+mj-cs"/>
              </a:rPr>
              <a:t>The goal of this training is to equip learners with the unique skills they need to build and develop great websites and applications. </a:t>
            </a:r>
          </a:p>
        </p:txBody>
      </p:sp>
      <p:graphicFrame>
        <p:nvGraphicFramePr>
          <p:cNvPr id="11" name="TextBox 4">
            <a:extLst>
              <a:ext uri="{FF2B5EF4-FFF2-40B4-BE49-F238E27FC236}">
                <a16:creationId xmlns:a16="http://schemas.microsoft.com/office/drawing/2014/main" id="{9AF82679-51F8-4F56-B9CE-5906FE71F156}"/>
              </a:ext>
            </a:extLst>
          </p:cNvPr>
          <p:cNvGraphicFramePr/>
          <p:nvPr>
            <p:extLst>
              <p:ext uri="{D42A27DB-BD31-4B8C-83A1-F6EECF244321}">
                <p14:modId xmlns:p14="http://schemas.microsoft.com/office/powerpoint/2010/main" val="2238448850"/>
              </p:ext>
            </p:extLst>
          </p:nvPr>
        </p:nvGraphicFramePr>
        <p:xfrm>
          <a:off x="5166985" y="567559"/>
          <a:ext cx="6588691" cy="5632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236000C0-4A9C-4155-9AA8-4DF0CEC99696}"/>
              </a:ext>
            </a:extLst>
          </p:cNvPr>
          <p:cNvSpPr txBox="1"/>
          <p:nvPr/>
        </p:nvSpPr>
        <p:spPr>
          <a:xfrm>
            <a:off x="6262851" y="118925"/>
            <a:ext cx="4583825" cy="369332"/>
          </a:xfrm>
          <a:prstGeom prst="rect">
            <a:avLst/>
          </a:prstGeom>
          <a:noFill/>
        </p:spPr>
        <p:txBody>
          <a:bodyPr wrap="square">
            <a:spAutoFit/>
          </a:bodyPr>
          <a:lstStyle/>
          <a:p>
            <a:pPr lvl="0"/>
            <a:r>
              <a:rPr lang="en-US" dirty="0"/>
              <a:t>At the end of this session we will be able to:</a:t>
            </a:r>
          </a:p>
        </p:txBody>
      </p:sp>
    </p:spTree>
    <p:extLst>
      <p:ext uri="{BB962C8B-B14F-4D97-AF65-F5344CB8AC3E}">
        <p14:creationId xmlns:p14="http://schemas.microsoft.com/office/powerpoint/2010/main" val="4042420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EACA73E-B6EE-4AF6-9678-E318EE76F1A0}"/>
              </a:ext>
            </a:extLst>
          </p:cNvPr>
          <p:cNvSpPr>
            <a:spLocks noGrp="1"/>
          </p:cNvSpPr>
          <p:nvPr>
            <p:ph type="title"/>
          </p:nvPr>
        </p:nvSpPr>
        <p:spPr>
          <a:xfrm>
            <a:off x="643876" y="2476956"/>
            <a:ext cx="3855720" cy="2300287"/>
          </a:xfrm>
        </p:spPr>
        <p:txBody>
          <a:bodyPr>
            <a:normAutofit/>
          </a:bodyPr>
          <a:lstStyle/>
          <a:p>
            <a:r>
              <a:rPr lang="en-US" sz="3600" dirty="0">
                <a:solidFill>
                  <a:schemeClr val="tx2"/>
                </a:solidFill>
              </a:rPr>
              <a:t>CSS Attribute Selectors</a:t>
            </a:r>
            <a:br>
              <a:rPr lang="en-US" sz="3600" dirty="0">
                <a:solidFill>
                  <a:schemeClr val="tx2"/>
                </a:solidFill>
              </a:rPr>
            </a:br>
            <a:endParaRPr lang="en-US" sz="3600" dirty="0">
              <a:solidFill>
                <a:schemeClr val="tx2"/>
              </a:solidFill>
            </a:endParaRPr>
          </a:p>
        </p:txBody>
      </p:sp>
      <p:sp>
        <p:nvSpPr>
          <p:cNvPr id="3" name="Content Placeholder 2">
            <a:extLst>
              <a:ext uri="{FF2B5EF4-FFF2-40B4-BE49-F238E27FC236}">
                <a16:creationId xmlns:a16="http://schemas.microsoft.com/office/drawing/2014/main" id="{B3304A9C-92F9-4FBB-B530-2423D358F573}"/>
              </a:ext>
            </a:extLst>
          </p:cNvPr>
          <p:cNvSpPr>
            <a:spLocks noGrp="1"/>
          </p:cNvSpPr>
          <p:nvPr>
            <p:ph idx="1"/>
          </p:nvPr>
        </p:nvSpPr>
        <p:spPr>
          <a:xfrm>
            <a:off x="5215811" y="2323655"/>
            <a:ext cx="6720375" cy="523220"/>
          </a:xfrm>
        </p:spPr>
        <p:txBody>
          <a:bodyPr anchor="ctr">
            <a:normAutofit/>
          </a:bodyPr>
          <a:lstStyle/>
          <a:p>
            <a:r>
              <a:rPr lang="en-US" sz="1800" dirty="0">
                <a:solidFill>
                  <a:schemeClr val="tx2"/>
                </a:solidFill>
                <a:hlinkClick r:id="rId3"/>
              </a:rPr>
              <a:t>https://www.w3schools.com/css/css_attribute_selectors.asp</a:t>
            </a:r>
            <a:endParaRPr lang="en-US" sz="1800" dirty="0">
              <a:solidFill>
                <a:schemeClr val="tx2"/>
              </a:solidFill>
            </a:endParaRPr>
          </a:p>
        </p:txBody>
      </p:sp>
      <p:sp>
        <p:nvSpPr>
          <p:cNvPr id="17" name="TextBox 16">
            <a:extLst>
              <a:ext uri="{FF2B5EF4-FFF2-40B4-BE49-F238E27FC236}">
                <a16:creationId xmlns:a16="http://schemas.microsoft.com/office/drawing/2014/main" id="{21A1ABED-EDD8-4FC2-A2C9-908F69F5FC0A}"/>
              </a:ext>
            </a:extLst>
          </p:cNvPr>
          <p:cNvSpPr txBox="1"/>
          <p:nvPr/>
        </p:nvSpPr>
        <p:spPr>
          <a:xfrm>
            <a:off x="5174197" y="1800435"/>
            <a:ext cx="7217229" cy="523220"/>
          </a:xfrm>
          <a:prstGeom prst="rect">
            <a:avLst/>
          </a:prstGeom>
          <a:noFill/>
        </p:spPr>
        <p:txBody>
          <a:bodyPr wrap="square">
            <a:spAutoFit/>
          </a:bodyPr>
          <a:lstStyle/>
          <a:p>
            <a:r>
              <a:rPr lang="en-US" sz="2800" dirty="0">
                <a:solidFill>
                  <a:schemeClr val="tx2"/>
                </a:solidFill>
              </a:rPr>
              <a:t>Style HTML Elements With Specific Attributes</a:t>
            </a:r>
            <a:endParaRPr lang="en-US" sz="2800" dirty="0"/>
          </a:p>
        </p:txBody>
      </p:sp>
      <p:pic>
        <p:nvPicPr>
          <p:cNvPr id="6" name="Graphic 5">
            <a:extLst>
              <a:ext uri="{FF2B5EF4-FFF2-40B4-BE49-F238E27FC236}">
                <a16:creationId xmlns:a16="http://schemas.microsoft.com/office/drawing/2014/main" id="{0130E212-452E-42A1-A86A-F41791D6C1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80882" y="3163942"/>
            <a:ext cx="4029122" cy="2853771"/>
          </a:xfrm>
          <a:prstGeom prst="rect">
            <a:avLst/>
          </a:prstGeom>
        </p:spPr>
      </p:pic>
    </p:spTree>
    <p:extLst>
      <p:ext uri="{BB962C8B-B14F-4D97-AF65-F5344CB8AC3E}">
        <p14:creationId xmlns:p14="http://schemas.microsoft.com/office/powerpoint/2010/main" val="3601773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B82FC-C14A-4614-BFDD-D3C8556625A5}"/>
              </a:ext>
            </a:extLst>
          </p:cNvPr>
          <p:cNvSpPr>
            <a:spLocks noGrp="1"/>
          </p:cNvSpPr>
          <p:nvPr>
            <p:ph type="title"/>
          </p:nvPr>
        </p:nvSpPr>
        <p:spPr>
          <a:xfrm>
            <a:off x="1340744" y="2465614"/>
            <a:ext cx="2991817" cy="2051232"/>
          </a:xfrm>
        </p:spPr>
        <p:txBody>
          <a:bodyPr vert="horz" lIns="91440" tIns="45720" rIns="91440" bIns="45720" rtlCol="0" anchor="ctr">
            <a:normAutofit/>
          </a:bodyPr>
          <a:lstStyle/>
          <a:p>
            <a:pPr algn="r"/>
            <a:r>
              <a:rPr lang="en-US" kern="1200" dirty="0">
                <a:solidFill>
                  <a:schemeClr val="accent1"/>
                </a:solidFill>
                <a:latin typeface="+mj-lt"/>
                <a:ea typeface="+mj-ea"/>
                <a:cs typeface="+mj-cs"/>
              </a:rPr>
              <a:t>CSS PSUEDO CLASS </a:t>
            </a:r>
          </a:p>
        </p:txBody>
      </p:sp>
      <p:cxnSp>
        <p:nvCxnSpPr>
          <p:cNvPr id="21" name="Straight Connector 2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59DDF9-56F0-40C9-BA87-95E7D51361B0}"/>
              </a:ext>
            </a:extLst>
          </p:cNvPr>
          <p:cNvSpPr>
            <a:spLocks noGrp="1"/>
          </p:cNvSpPr>
          <p:nvPr>
            <p:ph idx="1"/>
          </p:nvPr>
        </p:nvSpPr>
        <p:spPr>
          <a:xfrm>
            <a:off x="4976032" y="1799650"/>
            <a:ext cx="6250940" cy="3258699"/>
          </a:xfrm>
        </p:spPr>
        <p:txBody>
          <a:bodyPr vert="horz" lIns="91440" tIns="45720" rIns="91440" bIns="45720" rtlCol="0" anchor="b">
            <a:normAutofit fontScale="92500"/>
          </a:bodyPr>
          <a:lstStyle/>
          <a:p>
            <a:r>
              <a:rPr lang="en-US" sz="2400" dirty="0"/>
              <a:t>Different styles for different states</a:t>
            </a:r>
          </a:p>
          <a:p>
            <a:pPr lvl="1"/>
            <a:r>
              <a:rPr lang="en-US" dirty="0"/>
              <a:t>a:hover</a:t>
            </a:r>
          </a:p>
          <a:p>
            <a:pPr lvl="1"/>
            <a:r>
              <a:rPr lang="en-US" dirty="0"/>
              <a:t>class1:hover</a:t>
            </a:r>
          </a:p>
          <a:p>
            <a:pPr lvl="1"/>
            <a:r>
              <a:rPr lang="en-US" dirty="0"/>
              <a:t>:checked -&gt; For radio buttons and checkboxes</a:t>
            </a:r>
          </a:p>
          <a:p>
            <a:pPr lvl="1"/>
            <a:r>
              <a:rPr lang="en-US" dirty="0"/>
              <a:t>.</a:t>
            </a:r>
            <a:r>
              <a:rPr lang="en-US" dirty="0" err="1"/>
              <a:t>post:nth-of-type</a:t>
            </a:r>
            <a:r>
              <a:rPr lang="en-US" dirty="0"/>
              <a:t>(3) -&gt; Third element</a:t>
            </a:r>
          </a:p>
          <a:p>
            <a:pPr lvl="1"/>
            <a:r>
              <a:rPr lang="en-US" dirty="0"/>
              <a:t>.</a:t>
            </a:r>
            <a:r>
              <a:rPr lang="en-US" dirty="0" err="1"/>
              <a:t>post:nth-of-type</a:t>
            </a:r>
            <a:r>
              <a:rPr lang="en-US" dirty="0"/>
              <a:t>(2n) -&gt; Every other element</a:t>
            </a:r>
          </a:p>
          <a:p>
            <a:pPr lvl="1"/>
            <a:r>
              <a:rPr lang="en-US" dirty="0"/>
              <a:t>.</a:t>
            </a:r>
            <a:r>
              <a:rPr lang="en-US" dirty="0" err="1"/>
              <a:t>post:nth-of-type</a:t>
            </a:r>
            <a:r>
              <a:rPr lang="en-US" dirty="0"/>
              <a:t>(odd)</a:t>
            </a:r>
          </a:p>
          <a:p>
            <a:pPr lvl="1"/>
            <a:r>
              <a:rPr lang="en-US" dirty="0"/>
              <a:t>p::selection -&gt; When highlighting elements</a:t>
            </a:r>
          </a:p>
        </p:txBody>
      </p:sp>
    </p:spTree>
    <p:extLst>
      <p:ext uri="{BB962C8B-B14F-4D97-AF65-F5344CB8AC3E}">
        <p14:creationId xmlns:p14="http://schemas.microsoft.com/office/powerpoint/2010/main" val="1419711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365760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54812-C6EF-465A-8229-6DBFEE2A93F2}"/>
              </a:ext>
            </a:extLst>
          </p:cNvPr>
          <p:cNvSpPr>
            <a:spLocks noGrp="1"/>
          </p:cNvSpPr>
          <p:nvPr>
            <p:ph type="title"/>
          </p:nvPr>
        </p:nvSpPr>
        <p:spPr>
          <a:xfrm>
            <a:off x="594360" y="637125"/>
            <a:ext cx="3163448" cy="5256371"/>
          </a:xfrm>
        </p:spPr>
        <p:txBody>
          <a:bodyPr>
            <a:normAutofit/>
          </a:bodyPr>
          <a:lstStyle/>
          <a:p>
            <a:r>
              <a:rPr lang="en-US" dirty="0"/>
              <a:t>CSS RESOURCES</a:t>
            </a:r>
          </a:p>
        </p:txBody>
      </p:sp>
      <p:graphicFrame>
        <p:nvGraphicFramePr>
          <p:cNvPr id="5" name="Content Placeholder 2">
            <a:extLst>
              <a:ext uri="{FF2B5EF4-FFF2-40B4-BE49-F238E27FC236}">
                <a16:creationId xmlns:a16="http://schemas.microsoft.com/office/drawing/2014/main" id="{0251BF98-18B7-4C8C-84A7-8E539C15701C}"/>
              </a:ext>
            </a:extLst>
          </p:cNvPr>
          <p:cNvGraphicFramePr>
            <a:graphicFrameLocks noGrp="1"/>
          </p:cNvGraphicFramePr>
          <p:nvPr>
            <p:ph idx="1"/>
            <p:extLst>
              <p:ext uri="{D42A27DB-BD31-4B8C-83A1-F6EECF244321}">
                <p14:modId xmlns:p14="http://schemas.microsoft.com/office/powerpoint/2010/main" val="309359211"/>
              </p:ext>
            </p:extLst>
          </p:nvPr>
        </p:nvGraphicFramePr>
        <p:xfrm>
          <a:off x="4504213" y="123977"/>
          <a:ext cx="7338039" cy="6244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4601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DD0573A-04BD-44A6-8246-8891A3AB7941}"/>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b="1"/>
              <a:t>CSS Colors</a:t>
            </a:r>
          </a:p>
        </p:txBody>
      </p:sp>
      <p:sp>
        <p:nvSpPr>
          <p:cNvPr id="5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Shape 5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Picture 3" descr="A picture containing text, businesscard, envelope&#10;&#10;Description automatically generated">
            <a:extLst>
              <a:ext uri="{FF2B5EF4-FFF2-40B4-BE49-F238E27FC236}">
                <a16:creationId xmlns:a16="http://schemas.microsoft.com/office/drawing/2014/main" id="{9EB610E7-4809-4AA8-AB76-F0809CD886C3}"/>
              </a:ext>
            </a:extLst>
          </p:cNvPr>
          <p:cNvPicPr>
            <a:picLocks noChangeAspect="1"/>
          </p:cNvPicPr>
          <p:nvPr/>
        </p:nvPicPr>
        <p:blipFill rotWithShape="1">
          <a:blip r:embed="rId2">
            <a:extLst>
              <a:ext uri="{28A0092B-C50C-407E-A947-70E740481C1C}">
                <a14:useLocalDpi xmlns:a14="http://schemas.microsoft.com/office/drawing/2010/main" val="0"/>
              </a:ext>
            </a:extLst>
          </a:blip>
          <a:srcRect r="1" b="14754"/>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1365092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4355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DC5462-4A2D-4B44-9289-9BC93C7FDA2F}"/>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Named Colors</a:t>
            </a:r>
          </a:p>
        </p:txBody>
      </p:sp>
      <p:pic>
        <p:nvPicPr>
          <p:cNvPr id="5" name="Picture 4">
            <a:extLst>
              <a:ext uri="{FF2B5EF4-FFF2-40B4-BE49-F238E27FC236}">
                <a16:creationId xmlns:a16="http://schemas.microsoft.com/office/drawing/2014/main" id="{A5EFB6CF-E231-48BA-923B-EDEF98AB69EE}"/>
              </a:ext>
            </a:extLst>
          </p:cNvPr>
          <p:cNvPicPr>
            <a:picLocks noChangeAspect="1"/>
          </p:cNvPicPr>
          <p:nvPr/>
        </p:nvPicPr>
        <p:blipFill rotWithShape="1">
          <a:blip r:embed="rId3"/>
          <a:srcRect l="676" r="1586" b="-1"/>
          <a:stretch/>
        </p:blipFill>
        <p:spPr>
          <a:xfrm>
            <a:off x="327547" y="2454903"/>
            <a:ext cx="7058306" cy="4080254"/>
          </a:xfrm>
          <a:prstGeom prst="rect">
            <a:avLst/>
          </a:prstGeom>
        </p:spPr>
      </p:pic>
      <p:sp>
        <p:nvSpPr>
          <p:cNvPr id="25"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3978600-6F73-446A-9FCE-3E414455BA44}"/>
              </a:ext>
            </a:extLst>
          </p:cNvPr>
          <p:cNvSpPr txBox="1"/>
          <p:nvPr/>
        </p:nvSpPr>
        <p:spPr>
          <a:xfrm>
            <a:off x="7782278" y="1002818"/>
            <a:ext cx="3862686" cy="4852362"/>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srgbClr val="FFFFFF"/>
                </a:solidFill>
              </a:rPr>
              <a:t>https://www.w3schools.com/colors/colors_names.asp</a:t>
            </a:r>
          </a:p>
        </p:txBody>
      </p:sp>
    </p:spTree>
    <p:extLst>
      <p:ext uri="{BB962C8B-B14F-4D97-AF65-F5344CB8AC3E}">
        <p14:creationId xmlns:p14="http://schemas.microsoft.com/office/powerpoint/2010/main" val="2554241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Rectangle 11">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Content Placeholder 4">
            <a:extLst>
              <a:ext uri="{FF2B5EF4-FFF2-40B4-BE49-F238E27FC236}">
                <a16:creationId xmlns:a16="http://schemas.microsoft.com/office/drawing/2014/main" id="{5073E1B6-3885-4DB3-9558-B17539DBCBA6}"/>
              </a:ext>
            </a:extLst>
          </p:cNvPr>
          <p:cNvPicPr>
            <a:picLocks noGrp="1" noChangeAspect="1"/>
          </p:cNvPicPr>
          <p:nvPr>
            <p:ph idx="1"/>
          </p:nvPr>
        </p:nvPicPr>
        <p:blipFill rotWithShape="1">
          <a:blip r:embed="rId3"/>
          <a:srcRect l="2177" r="2" b="2"/>
          <a:stretch/>
        </p:blipFill>
        <p:spPr>
          <a:xfrm rot="21480000">
            <a:off x="1137837" y="1003258"/>
            <a:ext cx="9916327" cy="4764396"/>
          </a:xfrm>
          <a:prstGeom prst="rect">
            <a:avLst/>
          </a:prstGeom>
        </p:spPr>
      </p:pic>
    </p:spTree>
    <p:extLst>
      <p:ext uri="{BB962C8B-B14F-4D97-AF65-F5344CB8AC3E}">
        <p14:creationId xmlns:p14="http://schemas.microsoft.com/office/powerpoint/2010/main" val="1599191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7" name="Rectangle 16">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Picture 4">
            <a:extLst>
              <a:ext uri="{FF2B5EF4-FFF2-40B4-BE49-F238E27FC236}">
                <a16:creationId xmlns:a16="http://schemas.microsoft.com/office/drawing/2014/main" id="{9D3F5B4A-0D05-40CD-8800-8014E05F2002}"/>
              </a:ext>
            </a:extLst>
          </p:cNvPr>
          <p:cNvPicPr>
            <a:picLocks noChangeAspect="1"/>
          </p:cNvPicPr>
          <p:nvPr/>
        </p:nvPicPr>
        <p:blipFill rotWithShape="1">
          <a:blip r:embed="rId3"/>
          <a:srcRect l="3489" t="3202" r="1" b="1888"/>
          <a:stretch/>
        </p:blipFill>
        <p:spPr>
          <a:xfrm rot="21480000">
            <a:off x="1375771" y="890380"/>
            <a:ext cx="9440458" cy="4990151"/>
          </a:xfrm>
          <a:prstGeom prst="rect">
            <a:avLst/>
          </a:prstGeom>
        </p:spPr>
      </p:pic>
    </p:spTree>
    <p:extLst>
      <p:ext uri="{BB962C8B-B14F-4D97-AF65-F5344CB8AC3E}">
        <p14:creationId xmlns:p14="http://schemas.microsoft.com/office/powerpoint/2010/main" val="4195049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Rectangle 11">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Picture 4">
            <a:extLst>
              <a:ext uri="{FF2B5EF4-FFF2-40B4-BE49-F238E27FC236}">
                <a16:creationId xmlns:a16="http://schemas.microsoft.com/office/drawing/2014/main" id="{C5EA1CAD-FDD9-4D1A-B28E-23C41AE36936}"/>
              </a:ext>
            </a:extLst>
          </p:cNvPr>
          <p:cNvPicPr>
            <a:picLocks noChangeAspect="1"/>
          </p:cNvPicPr>
          <p:nvPr/>
        </p:nvPicPr>
        <p:blipFill rotWithShape="1">
          <a:blip r:embed="rId2"/>
          <a:srcRect l="8941"/>
          <a:stretch/>
        </p:blipFill>
        <p:spPr>
          <a:xfrm rot="21480000">
            <a:off x="1137837" y="1003258"/>
            <a:ext cx="9916327" cy="4764396"/>
          </a:xfrm>
          <a:prstGeom prst="rect">
            <a:avLst/>
          </a:prstGeom>
        </p:spPr>
      </p:pic>
    </p:spTree>
    <p:extLst>
      <p:ext uri="{BB962C8B-B14F-4D97-AF65-F5344CB8AC3E}">
        <p14:creationId xmlns:p14="http://schemas.microsoft.com/office/powerpoint/2010/main" val="1867230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4" name="Rectangle 13">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7" name="Picture 6">
            <a:extLst>
              <a:ext uri="{FF2B5EF4-FFF2-40B4-BE49-F238E27FC236}">
                <a16:creationId xmlns:a16="http://schemas.microsoft.com/office/drawing/2014/main" id="{0D92EA9C-780F-4E42-B8EF-A9CD20806924}"/>
              </a:ext>
            </a:extLst>
          </p:cNvPr>
          <p:cNvPicPr>
            <a:picLocks noChangeAspect="1"/>
          </p:cNvPicPr>
          <p:nvPr/>
        </p:nvPicPr>
        <p:blipFill rotWithShape="1">
          <a:blip r:embed="rId2"/>
          <a:srcRect l="3961" r="2685" b="-462"/>
          <a:stretch/>
        </p:blipFill>
        <p:spPr>
          <a:xfrm rot="21480000">
            <a:off x="1098421" y="1089573"/>
            <a:ext cx="9995157" cy="4678851"/>
          </a:xfrm>
          <a:prstGeom prst="rect">
            <a:avLst/>
          </a:prstGeom>
        </p:spPr>
      </p:pic>
    </p:spTree>
    <p:extLst>
      <p:ext uri="{BB962C8B-B14F-4D97-AF65-F5344CB8AC3E}">
        <p14:creationId xmlns:p14="http://schemas.microsoft.com/office/powerpoint/2010/main" val="3270997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Rectangle 11">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Content Placeholder 4" descr="Text&#10;&#10;Description automatically generated">
            <a:extLst>
              <a:ext uri="{FF2B5EF4-FFF2-40B4-BE49-F238E27FC236}">
                <a16:creationId xmlns:a16="http://schemas.microsoft.com/office/drawing/2014/main" id="{897D4D25-05D1-453B-89C2-305B5D6CB12F}"/>
              </a:ext>
            </a:extLst>
          </p:cNvPr>
          <p:cNvPicPr>
            <a:picLocks noGrp="1" noChangeAspect="1"/>
          </p:cNvPicPr>
          <p:nvPr>
            <p:ph idx="1"/>
          </p:nvPr>
        </p:nvPicPr>
        <p:blipFill rotWithShape="1">
          <a:blip r:embed="rId3"/>
          <a:srcRect t="15294" r="1" b="5618"/>
          <a:stretch/>
        </p:blipFill>
        <p:spPr>
          <a:xfrm rot="21480000">
            <a:off x="1137837" y="1003258"/>
            <a:ext cx="9916327" cy="4764396"/>
          </a:xfrm>
          <a:prstGeom prst="rect">
            <a:avLst/>
          </a:prstGeom>
        </p:spPr>
      </p:pic>
      <p:sp>
        <p:nvSpPr>
          <p:cNvPr id="6" name="TextBox 5">
            <a:extLst>
              <a:ext uri="{FF2B5EF4-FFF2-40B4-BE49-F238E27FC236}">
                <a16:creationId xmlns:a16="http://schemas.microsoft.com/office/drawing/2014/main" id="{DE80D503-F559-4CA3-B09F-251C9FA56495}"/>
              </a:ext>
            </a:extLst>
          </p:cNvPr>
          <p:cNvSpPr txBox="1"/>
          <p:nvPr/>
        </p:nvSpPr>
        <p:spPr>
          <a:xfrm>
            <a:off x="2428194" y="6379411"/>
            <a:ext cx="7335611" cy="369332"/>
          </a:xfrm>
          <a:prstGeom prst="rect">
            <a:avLst/>
          </a:prstGeom>
          <a:noFill/>
        </p:spPr>
        <p:txBody>
          <a:bodyPr wrap="square">
            <a:spAutoFit/>
          </a:bodyPr>
          <a:lstStyle/>
          <a:p>
            <a:r>
              <a:rPr lang="en-US" dirty="0"/>
              <a:t>https://developer.mozilla.org/en-US/docs/Web/CSS/text-decoration</a:t>
            </a:r>
          </a:p>
        </p:txBody>
      </p:sp>
    </p:spTree>
    <p:extLst>
      <p:ext uri="{BB962C8B-B14F-4D97-AF65-F5344CB8AC3E}">
        <p14:creationId xmlns:p14="http://schemas.microsoft.com/office/powerpoint/2010/main" val="85366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B31F2E-9C8A-48CE-8989-36C17DE0FDD1}"/>
              </a:ext>
            </a:extLst>
          </p:cNvPr>
          <p:cNvSpPr>
            <a:spLocks noGrp="1"/>
          </p:cNvSpPr>
          <p:nvPr>
            <p:ph type="title"/>
          </p:nvPr>
        </p:nvSpPr>
        <p:spPr>
          <a:xfrm>
            <a:off x="686834" y="1153572"/>
            <a:ext cx="3200400" cy="4461163"/>
          </a:xfrm>
        </p:spPr>
        <p:txBody>
          <a:bodyPr>
            <a:normAutofit/>
          </a:bodyPr>
          <a:lstStyle/>
          <a:p>
            <a:r>
              <a:rPr lang="en-US" sz="4800" dirty="0">
                <a:solidFill>
                  <a:srgbClr val="FFFFFF"/>
                </a:solidFill>
              </a:rPr>
              <a:t>Sessions Overview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B35A6B8-9924-4665-9F3B-5A389C553E80}"/>
              </a:ext>
            </a:extLst>
          </p:cNvPr>
          <p:cNvSpPr>
            <a:spLocks noGrp="1"/>
          </p:cNvSpPr>
          <p:nvPr>
            <p:ph idx="1"/>
          </p:nvPr>
        </p:nvSpPr>
        <p:spPr>
          <a:xfrm>
            <a:off x="4447308" y="591344"/>
            <a:ext cx="6906491" cy="5585619"/>
          </a:xfrm>
        </p:spPr>
        <p:txBody>
          <a:bodyPr anchor="ctr">
            <a:normAutofit lnSpcReduction="10000"/>
          </a:bodyPr>
          <a:lstStyle/>
          <a:p>
            <a:r>
              <a:rPr lang="en-US" strike="sngStrike" dirty="0"/>
              <a:t>Session I: HTML </a:t>
            </a:r>
          </a:p>
          <a:p>
            <a:pPr lvl="1"/>
            <a:r>
              <a:rPr lang="en-US" strike="sngStrike" dirty="0"/>
              <a:t>How to structure content in your webpage</a:t>
            </a:r>
          </a:p>
          <a:p>
            <a:r>
              <a:rPr lang="en-US" b="1" dirty="0"/>
              <a:t>Session I: CSS </a:t>
            </a:r>
          </a:p>
          <a:p>
            <a:pPr lvl="1"/>
            <a:r>
              <a:rPr lang="en-US" b="1" dirty="0"/>
              <a:t>How to style the content in your webpage</a:t>
            </a:r>
          </a:p>
          <a:p>
            <a:r>
              <a:rPr lang="en-US" dirty="0"/>
              <a:t>Session II: JS</a:t>
            </a:r>
          </a:p>
          <a:p>
            <a:pPr lvl="1"/>
            <a:r>
              <a:rPr lang="en-US" dirty="0"/>
              <a:t>Interactive content </a:t>
            </a:r>
          </a:p>
          <a:p>
            <a:pPr lvl="1"/>
            <a:r>
              <a:rPr lang="en-US" dirty="0"/>
              <a:t>Add events to your webpage</a:t>
            </a:r>
          </a:p>
          <a:p>
            <a:r>
              <a:rPr lang="en-US" dirty="0"/>
              <a:t>Session III: NodeJS </a:t>
            </a:r>
          </a:p>
          <a:p>
            <a:pPr lvl="1"/>
            <a:r>
              <a:rPr lang="en-US" dirty="0"/>
              <a:t>How to setup a server</a:t>
            </a:r>
          </a:p>
          <a:p>
            <a:pPr lvl="1"/>
            <a:r>
              <a:rPr lang="en-US" dirty="0"/>
              <a:t>deal with files</a:t>
            </a:r>
          </a:p>
          <a:p>
            <a:pPr lvl="1"/>
            <a:r>
              <a:rPr lang="en-US" dirty="0"/>
              <a:t>Database CRUD operations in Node JS</a:t>
            </a:r>
          </a:p>
          <a:p>
            <a:r>
              <a:rPr lang="en-US" dirty="0"/>
              <a:t>Session IV: Angular </a:t>
            </a:r>
          </a:p>
          <a:p>
            <a:pPr lvl="1"/>
            <a:r>
              <a:rPr lang="en-US" dirty="0"/>
              <a:t>What is Angular JS</a:t>
            </a:r>
          </a:p>
        </p:txBody>
      </p:sp>
    </p:spTree>
    <p:extLst>
      <p:ext uri="{BB962C8B-B14F-4D97-AF65-F5344CB8AC3E}">
        <p14:creationId xmlns:p14="http://schemas.microsoft.com/office/powerpoint/2010/main" val="796806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C2D12FC-18B6-424E-870C-81EA9EE8F1E3}"/>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CSS BOX MODEL</a:t>
            </a:r>
          </a:p>
        </p:txBody>
      </p:sp>
      <p:sp>
        <p:nvSpPr>
          <p:cNvPr id="54"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Shape 57">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Picture 3" descr="A picture containing toy, vector graphics&#10;&#10;Description automatically generated">
            <a:extLst>
              <a:ext uri="{FF2B5EF4-FFF2-40B4-BE49-F238E27FC236}">
                <a16:creationId xmlns:a16="http://schemas.microsoft.com/office/drawing/2014/main" id="{51BD4AB5-597E-49F8-8591-456F80A8C0C9}"/>
              </a:ext>
            </a:extLst>
          </p:cNvPr>
          <p:cNvPicPr>
            <a:picLocks noChangeAspect="1"/>
          </p:cNvPicPr>
          <p:nvPr/>
        </p:nvPicPr>
        <p:blipFill rotWithShape="1">
          <a:blip r:embed="rId2">
            <a:extLst>
              <a:ext uri="{28A0092B-C50C-407E-A947-70E740481C1C}">
                <a14:useLocalDpi xmlns:a14="http://schemas.microsoft.com/office/drawing/2010/main" val="0"/>
              </a:ext>
            </a:extLst>
          </a:blip>
          <a:srcRect t="5053"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2317837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C2FDE4-61EA-42D5-A9E0-7B2B8ADC8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4" y="-12"/>
            <a:ext cx="8328025"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F143E68-12C8-47A9-930D-BF97206010A0}"/>
              </a:ext>
            </a:extLst>
          </p:cNvPr>
          <p:cNvSpPr>
            <a:spLocks noGrp="1"/>
          </p:cNvSpPr>
          <p:nvPr>
            <p:ph type="title"/>
          </p:nvPr>
        </p:nvSpPr>
        <p:spPr>
          <a:xfrm>
            <a:off x="5996669" y="469447"/>
            <a:ext cx="5742214" cy="580861"/>
          </a:xfrm>
          <a:noFill/>
          <a:ln>
            <a:noFill/>
          </a:ln>
        </p:spPr>
        <p:style>
          <a:lnRef idx="0">
            <a:scrgbClr r="0" g="0" b="0"/>
          </a:lnRef>
          <a:fillRef idx="0">
            <a:scrgbClr r="0" g="0" b="0"/>
          </a:fillRef>
          <a:effectRef idx="0">
            <a:scrgbClr r="0" g="0" b="0"/>
          </a:effectRef>
          <a:fontRef idx="minor">
            <a:schemeClr val="accent4"/>
          </a:fontRef>
        </p:style>
        <p:txBody>
          <a:bodyPr anchor="t">
            <a:normAutofit fontScale="90000"/>
          </a:bodyPr>
          <a:lstStyle/>
          <a:p>
            <a:r>
              <a:rPr lang="en-US" sz="2400" b="1" i="0">
                <a:effectLst/>
                <a:latin typeface="arial" panose="020B0604020202020204" pitchFamily="34" charset="0"/>
              </a:rPr>
              <a:t>All HTML elements are rendered as a box. </a:t>
            </a:r>
            <a:endParaRPr lang="en-US" sz="2400" b="1" dirty="0"/>
          </a:p>
        </p:txBody>
      </p:sp>
      <p:pic>
        <p:nvPicPr>
          <p:cNvPr id="7" name="Graphic 6" descr="Web Components">
            <a:extLst>
              <a:ext uri="{FF2B5EF4-FFF2-40B4-BE49-F238E27FC236}">
                <a16:creationId xmlns:a16="http://schemas.microsoft.com/office/drawing/2014/main" id="{FE21C5C3-B73E-4A5C-9465-2B9D1A71AE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448" y="1050308"/>
            <a:ext cx="5256214" cy="5256214"/>
          </a:xfrm>
          <a:prstGeom prst="rect">
            <a:avLst/>
          </a:prstGeom>
          <a:effectLst>
            <a:outerShdw blurRad="508000" dist="101600" dir="5400000" algn="tl" rotWithShape="0">
              <a:prstClr val="black">
                <a:alpha val="10000"/>
              </a:prstClr>
            </a:outerShdw>
          </a:effectLst>
        </p:spPr>
      </p:pic>
      <p:sp>
        <p:nvSpPr>
          <p:cNvPr id="8" name="Content Placeholder 2">
            <a:extLst>
              <a:ext uri="{FF2B5EF4-FFF2-40B4-BE49-F238E27FC236}">
                <a16:creationId xmlns:a16="http://schemas.microsoft.com/office/drawing/2014/main" id="{14DDB4BB-F8C5-490B-ACC1-7428DF22A0C2}"/>
              </a:ext>
            </a:extLst>
          </p:cNvPr>
          <p:cNvSpPr>
            <a:spLocks noGrp="1"/>
          </p:cNvSpPr>
          <p:nvPr>
            <p:ph idx="1"/>
          </p:nvPr>
        </p:nvSpPr>
        <p:spPr>
          <a:xfrm>
            <a:off x="5996669" y="1264477"/>
            <a:ext cx="5742213" cy="5256214"/>
          </a:xfrm>
        </p:spPr>
        <p:txBody>
          <a:bodyPr anchor="t">
            <a:normAutofit fontScale="92500"/>
          </a:bodyPr>
          <a:lstStyle/>
          <a:p>
            <a:pPr marL="0" indent="0" algn="just">
              <a:lnSpc>
                <a:spcPct val="110000"/>
              </a:lnSpc>
              <a:buNone/>
            </a:pPr>
            <a:r>
              <a:rPr lang="en-US" sz="2000" b="1" i="0">
                <a:solidFill>
                  <a:schemeClr val="tx1">
                    <a:alpha val="60000"/>
                  </a:schemeClr>
                </a:solidFill>
                <a:effectLst/>
                <a:latin typeface="arial" panose="020B0604020202020204" pitchFamily="34" charset="0"/>
              </a:rPr>
              <a:t>The box has four parts (or layers):</a:t>
            </a:r>
          </a:p>
          <a:p>
            <a:pPr algn="just">
              <a:lnSpc>
                <a:spcPct val="110000"/>
              </a:lnSpc>
              <a:buFont typeface="+mj-lt"/>
              <a:buAutoNum type="arabicPeriod"/>
            </a:pPr>
            <a:endParaRPr lang="en-US" sz="2000" b="1" i="0">
              <a:solidFill>
                <a:schemeClr val="tx1">
                  <a:alpha val="60000"/>
                </a:schemeClr>
              </a:solidFill>
              <a:effectLst/>
              <a:latin typeface="arial" panose="020B0604020202020204" pitchFamily="34" charset="0"/>
            </a:endParaRPr>
          </a:p>
          <a:p>
            <a:pPr algn="just">
              <a:lnSpc>
                <a:spcPct val="110000"/>
              </a:lnSpc>
              <a:buFont typeface="+mj-lt"/>
              <a:buAutoNum type="arabicPeriod"/>
            </a:pPr>
            <a:r>
              <a:rPr lang="en-US" sz="2000" b="1" i="0">
                <a:solidFill>
                  <a:schemeClr val="tx1">
                    <a:alpha val="60000"/>
                  </a:schemeClr>
                </a:solidFill>
                <a:effectLst/>
                <a:latin typeface="arial" panose="020B0604020202020204" pitchFamily="34" charset="0"/>
              </a:rPr>
              <a:t>Margin</a:t>
            </a:r>
            <a:r>
              <a:rPr lang="en-US" sz="2000" b="0" i="0">
                <a:solidFill>
                  <a:schemeClr val="tx1">
                    <a:alpha val="60000"/>
                  </a:schemeClr>
                </a:solidFill>
                <a:effectLst/>
                <a:latin typeface="arial" panose="020B0604020202020204" pitchFamily="34" charset="0"/>
              </a:rPr>
              <a:t>: The outermost part is the margin between this HTML element to other HTML elements.</a:t>
            </a:r>
          </a:p>
          <a:p>
            <a:pPr algn="just">
              <a:lnSpc>
                <a:spcPct val="110000"/>
              </a:lnSpc>
              <a:buFont typeface="+mj-lt"/>
              <a:buAutoNum type="arabicPeriod"/>
            </a:pPr>
            <a:r>
              <a:rPr lang="en-US" sz="2000" b="1" i="0">
                <a:solidFill>
                  <a:schemeClr val="tx1">
                    <a:alpha val="60000"/>
                  </a:schemeClr>
                </a:solidFill>
                <a:effectLst/>
                <a:latin typeface="arial" panose="020B0604020202020204" pitchFamily="34" charset="0"/>
              </a:rPr>
              <a:t>Border</a:t>
            </a:r>
            <a:r>
              <a:rPr lang="en-US" sz="2000" b="0" i="0">
                <a:solidFill>
                  <a:schemeClr val="tx1">
                    <a:alpha val="60000"/>
                  </a:schemeClr>
                </a:solidFill>
                <a:effectLst/>
                <a:latin typeface="arial" panose="020B0604020202020204" pitchFamily="34" charset="0"/>
              </a:rPr>
              <a:t>: The border sits inside the margin and surrounds the padding and content of the HTML element.</a:t>
            </a:r>
          </a:p>
          <a:p>
            <a:pPr algn="just">
              <a:lnSpc>
                <a:spcPct val="110000"/>
              </a:lnSpc>
              <a:buFont typeface="+mj-lt"/>
              <a:buAutoNum type="arabicPeriod"/>
            </a:pPr>
            <a:r>
              <a:rPr lang="en-US" sz="2000" b="1" i="0">
                <a:solidFill>
                  <a:schemeClr val="tx1">
                    <a:alpha val="60000"/>
                  </a:schemeClr>
                </a:solidFill>
                <a:effectLst/>
                <a:latin typeface="arial" panose="020B0604020202020204" pitchFamily="34" charset="0"/>
              </a:rPr>
              <a:t>Padding</a:t>
            </a:r>
            <a:r>
              <a:rPr lang="en-US" sz="2000" b="0" i="0">
                <a:solidFill>
                  <a:schemeClr val="tx1">
                    <a:alpha val="60000"/>
                  </a:schemeClr>
                </a:solidFill>
                <a:effectLst/>
                <a:latin typeface="arial" panose="020B0604020202020204" pitchFamily="34" charset="0"/>
              </a:rPr>
              <a:t>: The padding sits inside the border and surrounds the content of the HTML element.</a:t>
            </a:r>
          </a:p>
          <a:p>
            <a:pPr algn="just">
              <a:lnSpc>
                <a:spcPct val="110000"/>
              </a:lnSpc>
              <a:buFont typeface="+mj-lt"/>
              <a:buAutoNum type="arabicPeriod"/>
            </a:pPr>
            <a:r>
              <a:rPr lang="en-US" sz="2000" b="1" i="0">
                <a:solidFill>
                  <a:schemeClr val="tx1">
                    <a:alpha val="60000"/>
                  </a:schemeClr>
                </a:solidFill>
                <a:effectLst/>
                <a:latin typeface="arial" panose="020B0604020202020204" pitchFamily="34" charset="0"/>
              </a:rPr>
              <a:t>Content</a:t>
            </a:r>
            <a:r>
              <a:rPr lang="en-US" sz="2000" b="0" i="0">
                <a:solidFill>
                  <a:schemeClr val="tx1">
                    <a:alpha val="60000"/>
                  </a:schemeClr>
                </a:solidFill>
                <a:effectLst/>
                <a:latin typeface="arial" panose="020B0604020202020204" pitchFamily="34" charset="0"/>
              </a:rPr>
              <a:t>: The content of an HTML element is whatever is displayed inside the HTML element. This is typically a combination of text, images and other HTML elements.</a:t>
            </a:r>
            <a:endParaRPr lang="en-US" sz="2000" b="0" i="0" dirty="0">
              <a:solidFill>
                <a:schemeClr val="tx1">
                  <a:alpha val="60000"/>
                </a:schemeClr>
              </a:solidFill>
              <a:effectLst/>
              <a:latin typeface="arial" panose="020B0604020202020204" pitchFamily="34" charset="0"/>
            </a:endParaRPr>
          </a:p>
        </p:txBody>
      </p:sp>
    </p:spTree>
    <p:extLst>
      <p:ext uri="{BB962C8B-B14F-4D97-AF65-F5344CB8AC3E}">
        <p14:creationId xmlns:p14="http://schemas.microsoft.com/office/powerpoint/2010/main" val="2056955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F90AA951-887F-4B27-A52E-884AFA4BA66A}"/>
              </a:ext>
            </a:extLst>
          </p:cNvPr>
          <p:cNvPicPr>
            <a:picLocks noGrp="1" noChangeAspect="1"/>
          </p:cNvPicPr>
          <p:nvPr>
            <p:ph idx="1"/>
          </p:nvPr>
        </p:nvPicPr>
        <p:blipFill rotWithShape="1">
          <a:blip r:embed="rId3"/>
          <a:srcRect t="4475" r="-1" b="7711"/>
          <a:stretch/>
        </p:blipFill>
        <p:spPr>
          <a:xfrm>
            <a:off x="321564" y="246888"/>
            <a:ext cx="11548872" cy="4462272"/>
          </a:xfrm>
          <a:prstGeom prst="rect">
            <a:avLst/>
          </a:prstGeom>
        </p:spPr>
      </p:pic>
      <p:sp>
        <p:nvSpPr>
          <p:cNvPr id="10" name="Rectangle 9">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892040"/>
            <a:ext cx="11548872" cy="1645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714993-C44B-4A27-AA9F-C75CC7110294}"/>
              </a:ext>
            </a:extLst>
          </p:cNvPr>
          <p:cNvSpPr>
            <a:spLocks noGrp="1"/>
          </p:cNvSpPr>
          <p:nvPr>
            <p:ph type="title"/>
          </p:nvPr>
        </p:nvSpPr>
        <p:spPr>
          <a:xfrm>
            <a:off x="4380588" y="5093208"/>
            <a:ext cx="6973204" cy="1261872"/>
          </a:xfrm>
        </p:spPr>
        <p:txBody>
          <a:bodyPr vert="horz" lIns="91440" tIns="45720" rIns="91440" bIns="45720" rtlCol="0" anchor="ctr">
            <a:normAutofit/>
          </a:bodyPr>
          <a:lstStyle/>
          <a:p>
            <a:r>
              <a:rPr lang="en-US" sz="4800">
                <a:solidFill>
                  <a:schemeClr val="bg1"/>
                </a:solidFill>
              </a:rPr>
              <a:t>CSS BOX MODEL</a:t>
            </a:r>
          </a:p>
        </p:txBody>
      </p:sp>
      <p:cxnSp>
        <p:nvCxnSpPr>
          <p:cNvPr id="12" name="Straight Connector 11">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64106"/>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483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981B18-7BAE-47F2-AC82-4EEEC699B6B9}"/>
              </a:ext>
            </a:extLst>
          </p:cNvPr>
          <p:cNvPicPr>
            <a:picLocks noChangeAspect="1"/>
          </p:cNvPicPr>
          <p:nvPr/>
        </p:nvPicPr>
        <p:blipFill>
          <a:blip r:embed="rId2"/>
          <a:stretch>
            <a:fillRect/>
          </a:stretch>
        </p:blipFill>
        <p:spPr>
          <a:xfrm>
            <a:off x="0" y="68677"/>
            <a:ext cx="12192000" cy="6720646"/>
          </a:xfrm>
          <a:prstGeom prst="rect">
            <a:avLst/>
          </a:prstGeom>
        </p:spPr>
      </p:pic>
      <p:pic>
        <p:nvPicPr>
          <p:cNvPr id="5" name="Picture 4">
            <a:extLst>
              <a:ext uri="{FF2B5EF4-FFF2-40B4-BE49-F238E27FC236}">
                <a16:creationId xmlns:a16="http://schemas.microsoft.com/office/drawing/2014/main" id="{63956A75-E22F-40A8-A38A-57B2CC94EE00}"/>
              </a:ext>
            </a:extLst>
          </p:cNvPr>
          <p:cNvPicPr>
            <a:picLocks noChangeAspect="1"/>
          </p:cNvPicPr>
          <p:nvPr/>
        </p:nvPicPr>
        <p:blipFill>
          <a:blip r:embed="rId3"/>
          <a:stretch>
            <a:fillRect/>
          </a:stretch>
        </p:blipFill>
        <p:spPr>
          <a:xfrm>
            <a:off x="3357562" y="671512"/>
            <a:ext cx="5476875" cy="5514975"/>
          </a:xfrm>
          <a:prstGeom prst="rect">
            <a:avLst/>
          </a:prstGeom>
        </p:spPr>
      </p:pic>
    </p:spTree>
    <p:extLst>
      <p:ext uri="{BB962C8B-B14F-4D97-AF65-F5344CB8AC3E}">
        <p14:creationId xmlns:p14="http://schemas.microsoft.com/office/powerpoint/2010/main" val="1812699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1FB82D-8B26-4D50-A925-508BF7EEA367}"/>
              </a:ext>
            </a:extLst>
          </p:cNvPr>
          <p:cNvPicPr>
            <a:picLocks noChangeAspect="1"/>
          </p:cNvPicPr>
          <p:nvPr/>
        </p:nvPicPr>
        <p:blipFill>
          <a:blip r:embed="rId2"/>
          <a:stretch>
            <a:fillRect/>
          </a:stretch>
        </p:blipFill>
        <p:spPr>
          <a:xfrm>
            <a:off x="0" y="68677"/>
            <a:ext cx="12192000" cy="6720646"/>
          </a:xfrm>
          <a:prstGeom prst="rect">
            <a:avLst/>
          </a:prstGeom>
        </p:spPr>
      </p:pic>
      <p:pic>
        <p:nvPicPr>
          <p:cNvPr id="5" name="Picture 4">
            <a:extLst>
              <a:ext uri="{FF2B5EF4-FFF2-40B4-BE49-F238E27FC236}">
                <a16:creationId xmlns:a16="http://schemas.microsoft.com/office/drawing/2014/main" id="{9070FCC2-EDE6-4FA4-8BFA-9AE2C42F215F}"/>
              </a:ext>
            </a:extLst>
          </p:cNvPr>
          <p:cNvPicPr>
            <a:picLocks noChangeAspect="1"/>
          </p:cNvPicPr>
          <p:nvPr/>
        </p:nvPicPr>
        <p:blipFill rotWithShape="1">
          <a:blip r:embed="rId3"/>
          <a:srcRect r="1827"/>
          <a:stretch/>
        </p:blipFill>
        <p:spPr>
          <a:xfrm>
            <a:off x="1880058" y="701176"/>
            <a:ext cx="7851771" cy="5455647"/>
          </a:xfrm>
          <a:prstGeom prst="rect">
            <a:avLst/>
          </a:prstGeom>
        </p:spPr>
      </p:pic>
    </p:spTree>
    <p:extLst>
      <p:ext uri="{BB962C8B-B14F-4D97-AF65-F5344CB8AC3E}">
        <p14:creationId xmlns:p14="http://schemas.microsoft.com/office/powerpoint/2010/main" val="2356971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AA5DBCB6-926E-49D3-9D0C-0BB73FE4EB02}"/>
              </a:ext>
            </a:extLst>
          </p:cNvPr>
          <p:cNvPicPr>
            <a:picLocks noGrp="1" noChangeAspect="1"/>
          </p:cNvPicPr>
          <p:nvPr>
            <p:ph idx="1"/>
          </p:nvPr>
        </p:nvPicPr>
        <p:blipFill rotWithShape="1">
          <a:blip r:embed="rId3"/>
          <a:srcRect t="172" b="8222"/>
          <a:stretch/>
        </p:blipFill>
        <p:spPr>
          <a:xfrm>
            <a:off x="838199" y="754148"/>
            <a:ext cx="10515600" cy="4984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6"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698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54C4-4949-4F6C-A6C0-857F72615DFD}"/>
              </a:ext>
            </a:extLst>
          </p:cNvPr>
          <p:cNvSpPr>
            <a:spLocks noGrp="1"/>
          </p:cNvSpPr>
          <p:nvPr>
            <p:ph type="title"/>
          </p:nvPr>
        </p:nvSpPr>
        <p:spPr>
          <a:xfrm>
            <a:off x="647054" y="269875"/>
            <a:ext cx="11125200" cy="1325563"/>
          </a:xfrm>
          <a:noFill/>
          <a:ln>
            <a:noFill/>
          </a:ln>
        </p:spPr>
        <p:style>
          <a:lnRef idx="0">
            <a:scrgbClr r="0" g="0" b="0"/>
          </a:lnRef>
          <a:fillRef idx="0">
            <a:scrgbClr r="0" g="0" b="0"/>
          </a:fillRef>
          <a:effectRef idx="0">
            <a:scrgbClr r="0" g="0" b="0"/>
          </a:effectRef>
          <a:fontRef idx="minor">
            <a:schemeClr val="accent1"/>
          </a:fontRef>
        </p:style>
        <p:txBody>
          <a:bodyPr>
            <a:normAutofit/>
          </a:bodyPr>
          <a:lstStyle/>
          <a:p>
            <a:r>
              <a:rPr kumimoji="0" lang="en-US" altLang="en-US" sz="4400" b="0" i="0" u="none" strike="noStrike" cap="none" normalizeH="0" baseline="0" dirty="0">
                <a:ln>
                  <a:noFill/>
                </a:ln>
                <a:solidFill>
                  <a:srgbClr val="2E2F3E"/>
                </a:solidFill>
                <a:effectLst/>
                <a:latin typeface="Sentinel SSm A"/>
              </a:rPr>
              <a:t>The size of the box itself is calculated like this:</a:t>
            </a:r>
            <a:endParaRPr lang="en-US" dirty="0"/>
          </a:p>
        </p:txBody>
      </p:sp>
      <p:graphicFrame>
        <p:nvGraphicFramePr>
          <p:cNvPr id="4" name="Content Placeholder 3">
            <a:extLst>
              <a:ext uri="{FF2B5EF4-FFF2-40B4-BE49-F238E27FC236}">
                <a16:creationId xmlns:a16="http://schemas.microsoft.com/office/drawing/2014/main" id="{B5164377-03B7-447D-9A8E-EFC8BEA27517}"/>
              </a:ext>
            </a:extLst>
          </p:cNvPr>
          <p:cNvGraphicFramePr>
            <a:graphicFrameLocks noGrp="1"/>
          </p:cNvGraphicFramePr>
          <p:nvPr>
            <p:ph idx="1"/>
            <p:extLst>
              <p:ext uri="{D42A27DB-BD31-4B8C-83A1-F6EECF244321}">
                <p14:modId xmlns:p14="http://schemas.microsoft.com/office/powerpoint/2010/main" val="1915824414"/>
              </p:ext>
            </p:extLst>
          </p:nvPr>
        </p:nvGraphicFramePr>
        <p:xfrm>
          <a:off x="1214033" y="2126865"/>
          <a:ext cx="9991241" cy="1975666"/>
        </p:xfrm>
        <a:graphic>
          <a:graphicData uri="http://schemas.openxmlformats.org/drawingml/2006/table">
            <a:tbl>
              <a:tblPr>
                <a:tableStyleId>{69C7853C-536D-4A76-A0AE-DD22124D55A5}</a:tableStyleId>
              </a:tblPr>
              <a:tblGrid>
                <a:gridCol w="2275929">
                  <a:extLst>
                    <a:ext uri="{9D8B030D-6E8A-4147-A177-3AD203B41FA5}">
                      <a16:colId xmlns:a16="http://schemas.microsoft.com/office/drawing/2014/main" val="2598752879"/>
                    </a:ext>
                  </a:extLst>
                </a:gridCol>
                <a:gridCol w="7715312">
                  <a:extLst>
                    <a:ext uri="{9D8B030D-6E8A-4147-A177-3AD203B41FA5}">
                      <a16:colId xmlns:a16="http://schemas.microsoft.com/office/drawing/2014/main" val="809214584"/>
                    </a:ext>
                  </a:extLst>
                </a:gridCol>
              </a:tblGrid>
              <a:tr h="987833">
                <a:tc>
                  <a:txBody>
                    <a:bodyPr/>
                    <a:lstStyle/>
                    <a:p>
                      <a:pPr algn="ctr"/>
                      <a:r>
                        <a:rPr lang="en-US" b="1" dirty="0">
                          <a:effectLst/>
                        </a:rPr>
                        <a:t>Width</a:t>
                      </a:r>
                      <a:endParaRPr lang="en-US" dirty="0">
                        <a:effectLst/>
                      </a:endParaRPr>
                    </a:p>
                  </a:txBody>
                  <a:tcPr anchor="ctr"/>
                </a:tc>
                <a:tc>
                  <a:txBody>
                    <a:bodyPr/>
                    <a:lstStyle/>
                    <a:p>
                      <a:pPr algn="ctr"/>
                      <a:r>
                        <a:rPr lang="en-US" dirty="0">
                          <a:effectLst/>
                        </a:rPr>
                        <a:t>width + padding-left + padding-right + border-left + border-right</a:t>
                      </a:r>
                    </a:p>
                  </a:txBody>
                  <a:tcPr anchor="ctr"/>
                </a:tc>
                <a:extLst>
                  <a:ext uri="{0D108BD9-81ED-4DB2-BD59-A6C34878D82A}">
                    <a16:rowId xmlns:a16="http://schemas.microsoft.com/office/drawing/2014/main" val="2038175535"/>
                  </a:ext>
                </a:extLst>
              </a:tr>
              <a:tr h="987833">
                <a:tc>
                  <a:txBody>
                    <a:bodyPr/>
                    <a:lstStyle/>
                    <a:p>
                      <a:pPr algn="ctr"/>
                      <a:r>
                        <a:rPr lang="en-US" b="1">
                          <a:effectLst/>
                        </a:rPr>
                        <a:t>Height</a:t>
                      </a:r>
                      <a:endParaRPr lang="en-US">
                        <a:effectLst/>
                      </a:endParaRPr>
                    </a:p>
                  </a:txBody>
                  <a:tcPr anchor="ctr"/>
                </a:tc>
                <a:tc>
                  <a:txBody>
                    <a:bodyPr/>
                    <a:lstStyle/>
                    <a:p>
                      <a:pPr algn="ctr"/>
                      <a:r>
                        <a:rPr lang="en-US" dirty="0">
                          <a:effectLst/>
                        </a:rPr>
                        <a:t>height + padding-top + padding-bottom + border-top + border-bottom</a:t>
                      </a:r>
                    </a:p>
                  </a:txBody>
                  <a:tcPr anchor="ctr"/>
                </a:tc>
                <a:extLst>
                  <a:ext uri="{0D108BD9-81ED-4DB2-BD59-A6C34878D82A}">
                    <a16:rowId xmlns:a16="http://schemas.microsoft.com/office/drawing/2014/main" val="2209291069"/>
                  </a:ext>
                </a:extLst>
              </a:tr>
            </a:tbl>
          </a:graphicData>
        </a:graphic>
      </p:graphicFrame>
      <p:sp>
        <p:nvSpPr>
          <p:cNvPr id="5" name="TextBox 4">
            <a:extLst>
              <a:ext uri="{FF2B5EF4-FFF2-40B4-BE49-F238E27FC236}">
                <a16:creationId xmlns:a16="http://schemas.microsoft.com/office/drawing/2014/main" id="{CBC9E2B8-2FA8-4510-ABA0-4A7768C70535}"/>
              </a:ext>
            </a:extLst>
          </p:cNvPr>
          <p:cNvSpPr txBox="1"/>
          <p:nvPr/>
        </p:nvSpPr>
        <p:spPr>
          <a:xfrm>
            <a:off x="1214033" y="4793366"/>
            <a:ext cx="9991240" cy="923330"/>
          </a:xfrm>
          <a:prstGeom prst="rect">
            <a:avLst/>
          </a:prstGeom>
          <a:noFill/>
        </p:spPr>
        <p:txBody>
          <a:bodyPr wrap="square">
            <a:spAutoFit/>
          </a:bodyPr>
          <a:lstStyle/>
          <a:p>
            <a:r>
              <a:rPr lang="en-US" b="0" i="0" dirty="0">
                <a:solidFill>
                  <a:srgbClr val="000000"/>
                </a:solidFill>
                <a:effectLst/>
                <a:latin typeface="Verdana" panose="020B0604030504040204" pitchFamily="34" charset="0"/>
              </a:rPr>
              <a:t>This means: When you set the width/height of an element, the element often appears bigger than you have set (because the element's border and padding are added to the element's specified width/height).</a:t>
            </a:r>
            <a:endParaRPr lang="en-US" dirty="0"/>
          </a:p>
        </p:txBody>
      </p:sp>
    </p:spTree>
    <p:extLst>
      <p:ext uri="{BB962C8B-B14F-4D97-AF65-F5344CB8AC3E}">
        <p14:creationId xmlns:p14="http://schemas.microsoft.com/office/powerpoint/2010/main" val="2088205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1075D7D-7A2A-432A-9D8B-41D12E374EB3}"/>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Display</a:t>
            </a:r>
          </a:p>
        </p:txBody>
      </p:sp>
      <p:sp>
        <p:nvSpPr>
          <p:cNvPr id="3" name="Content Placeholder 2">
            <a:extLst>
              <a:ext uri="{FF2B5EF4-FFF2-40B4-BE49-F238E27FC236}">
                <a16:creationId xmlns:a16="http://schemas.microsoft.com/office/drawing/2014/main" id="{6E6DF029-13E1-419C-8B78-FC3571B81590}"/>
              </a:ext>
            </a:extLst>
          </p:cNvPr>
          <p:cNvSpPr>
            <a:spLocks noGrp="1"/>
          </p:cNvSpPr>
          <p:nvPr>
            <p:ph idx="1"/>
          </p:nvPr>
        </p:nvSpPr>
        <p:spPr>
          <a:xfrm>
            <a:off x="8842248" y="4078224"/>
            <a:ext cx="2926080" cy="1307592"/>
          </a:xfrm>
        </p:spPr>
        <p:txBody>
          <a:bodyPr vert="horz" lIns="91440" tIns="45720" rIns="91440" bIns="45720" rtlCol="0">
            <a:normAutofit/>
          </a:bodyPr>
          <a:lstStyle/>
          <a:p>
            <a:pPr marL="0" indent="0">
              <a:buNone/>
            </a:pPr>
            <a:r>
              <a:rPr lang="en-US" sz="2000"/>
              <a:t>Every HTML element has a default display value.</a:t>
            </a:r>
          </a:p>
        </p:txBody>
      </p:sp>
      <p:sp>
        <p:nvSpPr>
          <p:cNvPr id="66"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Shape 69">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descr="A picture containing text, electronics, display&#10;&#10;Description automatically generated">
            <a:extLst>
              <a:ext uri="{FF2B5EF4-FFF2-40B4-BE49-F238E27FC236}">
                <a16:creationId xmlns:a16="http://schemas.microsoft.com/office/drawing/2014/main" id="{F63526AD-F306-44F7-8FCD-3DF9FEE60AE0}"/>
              </a:ext>
            </a:extLst>
          </p:cNvPr>
          <p:cNvPicPr>
            <a:picLocks noChangeAspect="1"/>
          </p:cNvPicPr>
          <p:nvPr/>
        </p:nvPicPr>
        <p:blipFill rotWithShape="1">
          <a:blip r:embed="rId3">
            <a:extLst>
              <a:ext uri="{28A0092B-C50C-407E-A947-70E740481C1C}">
                <a14:useLocalDpi xmlns:a14="http://schemas.microsoft.com/office/drawing/2010/main" val="0"/>
              </a:ext>
            </a:extLst>
          </a:blip>
          <a:srcRect l="1" t="3074" r="-2867" b="1530"/>
          <a:stretch/>
        </p:blipFill>
        <p:spPr>
          <a:xfrm>
            <a:off x="824419" y="595277"/>
            <a:ext cx="7496194" cy="5265963"/>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2857854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75D7D-7A2A-432A-9D8B-41D12E374EB3}"/>
              </a:ext>
            </a:extLst>
          </p:cNvPr>
          <p:cNvSpPr>
            <a:spLocks noGrp="1"/>
          </p:cNvSpPr>
          <p:nvPr>
            <p:ph type="title"/>
          </p:nvPr>
        </p:nvSpPr>
        <p:spPr>
          <a:xfrm>
            <a:off x="1075767" y="1188637"/>
            <a:ext cx="2988234" cy="4480726"/>
          </a:xfrm>
        </p:spPr>
        <p:txBody>
          <a:bodyPr vert="horz" lIns="91440" tIns="45720" rIns="91440" bIns="45720" rtlCol="0" anchor="ctr">
            <a:normAutofit/>
          </a:bodyPr>
          <a:lstStyle/>
          <a:p>
            <a:pPr algn="r"/>
            <a:r>
              <a:rPr lang="en-US" sz="5600" kern="1200" dirty="0">
                <a:solidFill>
                  <a:schemeClr val="tx1"/>
                </a:solidFill>
                <a:latin typeface="+mj-lt"/>
                <a:ea typeface="+mj-ea"/>
                <a:cs typeface="+mj-cs"/>
              </a:rPr>
              <a:t>The display property</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B872D1F-1E78-42E2-9481-A11E35AFED86}"/>
              </a:ext>
            </a:extLst>
          </p:cNvPr>
          <p:cNvSpPr txBox="1"/>
          <p:nvPr/>
        </p:nvSpPr>
        <p:spPr>
          <a:xfrm>
            <a:off x="4840640" y="2867176"/>
            <a:ext cx="6291567" cy="1541537"/>
          </a:xfrm>
          <a:prstGeom prst="rect">
            <a:avLst/>
          </a:prstGeom>
        </p:spPr>
        <p:txBody>
          <a:bodyPr vert="horz" lIns="91440" tIns="45720" rIns="91440" bIns="45720" rtlCol="0" anchor="ctr">
            <a:normAutofit/>
          </a:bodyPr>
          <a:lstStyle/>
          <a:p>
            <a:pPr algn="ctr">
              <a:lnSpc>
                <a:spcPct val="90000"/>
              </a:lnSpc>
              <a:spcAft>
                <a:spcPts val="600"/>
              </a:spcAft>
            </a:pPr>
            <a:r>
              <a:rPr lang="en-US" sz="2800" dirty="0"/>
              <a:t>Specifies how an element is displayed. </a:t>
            </a:r>
          </a:p>
          <a:p>
            <a:pPr algn="ctr">
              <a:lnSpc>
                <a:spcPct val="90000"/>
              </a:lnSpc>
              <a:spcAft>
                <a:spcPts val="600"/>
              </a:spcAft>
            </a:pPr>
            <a:r>
              <a:rPr lang="en-US" sz="2800" dirty="0"/>
              <a:t>(Display: inline, block, inline-block, none)</a:t>
            </a:r>
          </a:p>
          <a:p>
            <a:pPr indent="-228600" algn="ctr">
              <a:lnSpc>
                <a:spcPct val="90000"/>
              </a:lnSpc>
              <a:spcAft>
                <a:spcPts val="600"/>
              </a:spcAft>
              <a:buFont typeface="Arial" panose="020B0604020202020204" pitchFamily="34" charset="0"/>
              <a:buChar char="•"/>
            </a:pPr>
            <a:endParaRPr lang="en-US" sz="2800" dirty="0"/>
          </a:p>
        </p:txBody>
      </p:sp>
    </p:spTree>
    <p:extLst>
      <p:ext uri="{BB962C8B-B14F-4D97-AF65-F5344CB8AC3E}">
        <p14:creationId xmlns:p14="http://schemas.microsoft.com/office/powerpoint/2010/main" val="4178686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075D7D-7A2A-432A-9D8B-41D12E374EB3}"/>
              </a:ext>
            </a:extLst>
          </p:cNvPr>
          <p:cNvSpPr>
            <a:spLocks noGrp="1"/>
          </p:cNvSpPr>
          <p:nvPr>
            <p:ph type="title"/>
          </p:nvPr>
        </p:nvSpPr>
        <p:spPr>
          <a:xfrm>
            <a:off x="643467" y="321734"/>
            <a:ext cx="10905066" cy="1135737"/>
          </a:xfrm>
        </p:spPr>
        <p:txBody>
          <a:bodyPr>
            <a:normAutofit/>
          </a:bodyPr>
          <a:lstStyle/>
          <a:p>
            <a:r>
              <a:rPr lang="en-US" dirty="0"/>
              <a:t>Display</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electronics, display&#10;&#10;Description automatically generated">
            <a:extLst>
              <a:ext uri="{FF2B5EF4-FFF2-40B4-BE49-F238E27FC236}">
                <a16:creationId xmlns:a16="http://schemas.microsoft.com/office/drawing/2014/main" id="{05164F0C-DF48-4735-8FCF-6D6E85A99E95}"/>
              </a:ext>
            </a:extLst>
          </p:cNvPr>
          <p:cNvPicPr>
            <a:picLocks noChangeAspect="1"/>
          </p:cNvPicPr>
          <p:nvPr/>
        </p:nvPicPr>
        <p:blipFill rotWithShape="1">
          <a:blip r:embed="rId3">
            <a:extLst>
              <a:ext uri="{28A0092B-C50C-407E-A947-70E740481C1C}">
                <a14:useLocalDpi xmlns:a14="http://schemas.microsoft.com/office/drawing/2010/main" val="0"/>
              </a:ext>
            </a:extLst>
          </a:blip>
          <a:srcRect l="4763" t="-718" r="5317" b="1530"/>
          <a:stretch/>
        </p:blipFill>
        <p:spPr>
          <a:xfrm>
            <a:off x="7912089" y="3427945"/>
            <a:ext cx="4163786" cy="3479064"/>
          </a:xfrm>
          <a:prstGeom prst="rect">
            <a:avLst/>
          </a:prstGeom>
        </p:spPr>
      </p:pic>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E6DF029-13E1-419C-8B78-FC3571B81590}"/>
              </a:ext>
            </a:extLst>
          </p:cNvPr>
          <p:cNvSpPr>
            <a:spLocks noGrp="1"/>
          </p:cNvSpPr>
          <p:nvPr>
            <p:ph idx="1"/>
          </p:nvPr>
        </p:nvSpPr>
        <p:spPr>
          <a:xfrm>
            <a:off x="643468" y="1605499"/>
            <a:ext cx="8173962" cy="3866625"/>
          </a:xfrm>
        </p:spPr>
        <p:txBody>
          <a:bodyPr>
            <a:normAutofit/>
          </a:bodyPr>
          <a:lstStyle/>
          <a:p>
            <a:r>
              <a:rPr lang="en-US" sz="2400" dirty="0"/>
              <a:t>The default display value for most elements is block or inline.</a:t>
            </a:r>
          </a:p>
          <a:p>
            <a:endParaRPr lang="en-US" sz="2400" dirty="0"/>
          </a:p>
          <a:p>
            <a:pPr lvl="1"/>
            <a:r>
              <a:rPr lang="en-US" dirty="0"/>
              <a:t>BLOCK ELEMENTS: &lt;p&gt; &lt;h&gt; &lt;div&gt; &lt;form&gt;</a:t>
            </a:r>
          </a:p>
          <a:p>
            <a:pPr lvl="2"/>
            <a:r>
              <a:rPr lang="en-US" sz="2400" dirty="0"/>
              <a:t>Takes 100% of the parents width</a:t>
            </a:r>
          </a:p>
          <a:p>
            <a:pPr lvl="2"/>
            <a:r>
              <a:rPr lang="en-US" sz="2400" dirty="0"/>
              <a:t>Starts on a new line</a:t>
            </a:r>
          </a:p>
          <a:p>
            <a:pPr lvl="2"/>
            <a:endParaRPr lang="en-US" sz="2400" dirty="0"/>
          </a:p>
          <a:p>
            <a:pPr lvl="1"/>
            <a:r>
              <a:rPr lang="en-US" dirty="0"/>
              <a:t>INLINE ELEMENTS: &lt;</a:t>
            </a:r>
            <a:r>
              <a:rPr lang="en-US" dirty="0" err="1"/>
              <a:t>img</a:t>
            </a:r>
            <a:r>
              <a:rPr lang="en-US" dirty="0"/>
              <a:t>&gt; &lt;</a:t>
            </a:r>
            <a:r>
              <a:rPr lang="en-US" dirty="0" err="1"/>
              <a:t>em</a:t>
            </a:r>
            <a:r>
              <a:rPr lang="en-US" dirty="0"/>
              <a:t>&gt; &lt;a&gt; &lt;span&gt; </a:t>
            </a:r>
          </a:p>
          <a:p>
            <a:pPr lvl="2"/>
            <a:r>
              <a:rPr lang="en-US" sz="2400" dirty="0"/>
              <a:t>Takes space as much as they need to fit content</a:t>
            </a:r>
          </a:p>
          <a:p>
            <a:pPr lvl="2"/>
            <a:r>
              <a:rPr lang="en-US" sz="2400" dirty="0"/>
              <a:t>Does not start on a new line</a:t>
            </a:r>
          </a:p>
          <a:p>
            <a:endParaRPr lang="en-US" sz="2400" dirty="0"/>
          </a:p>
        </p:txBody>
      </p:sp>
    </p:spTree>
    <p:extLst>
      <p:ext uri="{BB962C8B-B14F-4D97-AF65-F5344CB8AC3E}">
        <p14:creationId xmlns:p14="http://schemas.microsoft.com/office/powerpoint/2010/main" val="2968054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B478-6D8E-4A0C-A14E-6BB1F173966F}"/>
              </a:ext>
            </a:extLst>
          </p:cNvPr>
          <p:cNvSpPr>
            <a:spLocks noGrp="1"/>
          </p:cNvSpPr>
          <p:nvPr>
            <p:ph type="title"/>
          </p:nvPr>
        </p:nvSpPr>
        <p:spPr>
          <a:xfrm>
            <a:off x="838200" y="236483"/>
            <a:ext cx="10515600" cy="754227"/>
          </a:xfrm>
        </p:spPr>
        <p:txBody>
          <a:bodyPr/>
          <a:lstStyle/>
          <a:p>
            <a:pPr algn="ctr"/>
            <a:r>
              <a:rPr lang="en-US" dirty="0">
                <a:ln w="0"/>
                <a:effectLst>
                  <a:outerShdw blurRad="38100" dist="19050" dir="2700000" algn="tl" rotWithShape="0">
                    <a:schemeClr val="dk1">
                      <a:alpha val="40000"/>
                    </a:schemeClr>
                  </a:outerShdw>
                </a:effectLst>
              </a:rPr>
              <a:t>Objectives (Section II: CSS)</a:t>
            </a:r>
            <a:endParaRPr lang="en-US" dirty="0"/>
          </a:p>
        </p:txBody>
      </p:sp>
      <p:graphicFrame>
        <p:nvGraphicFramePr>
          <p:cNvPr id="5" name="Content Placeholder 2">
            <a:extLst>
              <a:ext uri="{FF2B5EF4-FFF2-40B4-BE49-F238E27FC236}">
                <a16:creationId xmlns:a16="http://schemas.microsoft.com/office/drawing/2014/main" id="{D6AA357A-D275-41C8-B5C8-D2AA97A8B26C}"/>
              </a:ext>
            </a:extLst>
          </p:cNvPr>
          <p:cNvGraphicFramePr>
            <a:graphicFrameLocks noGrp="1"/>
          </p:cNvGraphicFramePr>
          <p:nvPr>
            <p:ph idx="1"/>
            <p:extLst>
              <p:ext uri="{D42A27DB-BD31-4B8C-83A1-F6EECF244321}">
                <p14:modId xmlns:p14="http://schemas.microsoft.com/office/powerpoint/2010/main" val="2879558517"/>
              </p:ext>
            </p:extLst>
          </p:nvPr>
        </p:nvGraphicFramePr>
        <p:xfrm>
          <a:off x="838200" y="1166648"/>
          <a:ext cx="10515600" cy="5454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3779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6FC1CB-A4E4-427F-A8DB-00D9EE28C63E}"/>
              </a:ext>
            </a:extLst>
          </p:cNvPr>
          <p:cNvPicPr>
            <a:picLocks noChangeAspect="1"/>
          </p:cNvPicPr>
          <p:nvPr/>
        </p:nvPicPr>
        <p:blipFill rotWithShape="1">
          <a:blip r:embed="rId3">
            <a:duotone>
              <a:schemeClr val="bg2">
                <a:shade val="45000"/>
                <a:satMod val="135000"/>
              </a:schemeClr>
              <a:prstClr val="white"/>
            </a:duotone>
          </a:blip>
          <a:srcRect t="17882" r="9091" b="9840"/>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75D7D-7A2A-432A-9D8B-41D12E374EB3}"/>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dirty="0">
                <a:ln w="0"/>
                <a:effectLst>
                  <a:outerShdw blurRad="38100" dist="19050" dir="2700000" algn="tl" rotWithShape="0">
                    <a:schemeClr val="dk1">
                      <a:alpha val="40000"/>
                    </a:schemeClr>
                  </a:outerShdw>
                </a:effectLst>
              </a:rPr>
              <a:t>The display property:</a:t>
            </a:r>
          </a:p>
        </p:txBody>
      </p:sp>
      <p:graphicFrame>
        <p:nvGraphicFramePr>
          <p:cNvPr id="6" name="Content Placeholder 2">
            <a:extLst>
              <a:ext uri="{FF2B5EF4-FFF2-40B4-BE49-F238E27FC236}">
                <a16:creationId xmlns:a16="http://schemas.microsoft.com/office/drawing/2014/main" id="{6431EC51-4FCB-41DE-AD0F-F53CEF6CF4B8}"/>
              </a:ext>
            </a:extLst>
          </p:cNvPr>
          <p:cNvGraphicFramePr/>
          <p:nvPr>
            <p:extLst>
              <p:ext uri="{D42A27DB-BD31-4B8C-83A1-F6EECF244321}">
                <p14:modId xmlns:p14="http://schemas.microsoft.com/office/powerpoint/2010/main" val="141946498"/>
              </p:ext>
            </p:extLst>
          </p:nvPr>
        </p:nvGraphicFramePr>
        <p:xfrm>
          <a:off x="838200" y="1504950"/>
          <a:ext cx="10515600" cy="4987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2491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75D7D-7A2A-432A-9D8B-41D12E374EB3}"/>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dirty="0">
                <a:solidFill>
                  <a:srgbClr val="FFFFFF"/>
                </a:solidFill>
                <a:latin typeface="+mj-lt"/>
                <a:ea typeface="+mj-ea"/>
                <a:cs typeface="+mj-cs"/>
              </a:rPr>
              <a:t>The display property</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B5280CDC-E703-43CB-B05A-818A369BFF98}"/>
              </a:ext>
            </a:extLst>
          </p:cNvPr>
          <p:cNvGraphicFramePr/>
          <p:nvPr>
            <p:extLst>
              <p:ext uri="{D42A27DB-BD31-4B8C-83A1-F6EECF244321}">
                <p14:modId xmlns:p14="http://schemas.microsoft.com/office/powerpoint/2010/main" val="76601633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0F43F791-3D92-4401-AF24-265BF1274CE9}"/>
              </a:ext>
            </a:extLst>
          </p:cNvPr>
          <p:cNvSpPr txBox="1"/>
          <p:nvPr/>
        </p:nvSpPr>
        <p:spPr>
          <a:xfrm>
            <a:off x="8172450" y="3741327"/>
            <a:ext cx="990600" cy="461665"/>
          </a:xfrm>
          <a:prstGeom prst="rect">
            <a:avLst/>
          </a:prstGeom>
          <a:noFill/>
        </p:spPr>
        <p:txBody>
          <a:bodyPr wrap="square">
            <a:spAutoFit/>
          </a:bodyPr>
          <a:lstStyle/>
          <a:p>
            <a:pPr algn="ctr"/>
            <a:r>
              <a:rPr lang="en-US" sz="2400" b="1" dirty="0"/>
              <a:t>None</a:t>
            </a:r>
          </a:p>
        </p:txBody>
      </p:sp>
      <p:sp>
        <p:nvSpPr>
          <p:cNvPr id="5" name="TextBox 4">
            <a:extLst>
              <a:ext uri="{FF2B5EF4-FFF2-40B4-BE49-F238E27FC236}">
                <a16:creationId xmlns:a16="http://schemas.microsoft.com/office/drawing/2014/main" id="{ADEF3FF3-1B1B-459C-B674-9C16EBB2C125}"/>
              </a:ext>
            </a:extLst>
          </p:cNvPr>
          <p:cNvSpPr txBox="1"/>
          <p:nvPr/>
        </p:nvSpPr>
        <p:spPr>
          <a:xfrm>
            <a:off x="2514600" y="3741327"/>
            <a:ext cx="1962151" cy="461665"/>
          </a:xfrm>
          <a:prstGeom prst="rect">
            <a:avLst/>
          </a:prstGeom>
          <a:noFill/>
        </p:spPr>
        <p:txBody>
          <a:bodyPr wrap="square">
            <a:spAutoFit/>
          </a:bodyPr>
          <a:lstStyle/>
          <a:p>
            <a:pPr algn="ctr"/>
            <a:r>
              <a:rPr lang="en-US" sz="2400" b="1" dirty="0"/>
              <a:t>Inline-Block</a:t>
            </a:r>
          </a:p>
        </p:txBody>
      </p:sp>
    </p:spTree>
    <p:extLst>
      <p:ext uri="{BB962C8B-B14F-4D97-AF65-F5344CB8AC3E}">
        <p14:creationId xmlns:p14="http://schemas.microsoft.com/office/powerpoint/2010/main" val="4196344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E7879BA-4150-4531-A2BB-E635713FBD2D}"/>
              </a:ext>
            </a:extLst>
          </p:cNvPr>
          <p:cNvGraphicFramePr>
            <a:graphicFrameLocks noGrp="1"/>
          </p:cNvGraphicFramePr>
          <p:nvPr>
            <p:ph idx="1"/>
            <p:extLst>
              <p:ext uri="{D42A27DB-BD31-4B8C-83A1-F6EECF244321}">
                <p14:modId xmlns:p14="http://schemas.microsoft.com/office/powerpoint/2010/main" val="31915406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75BB98A1-92C3-4309-9D54-3008E2276ABD}"/>
              </a:ext>
            </a:extLst>
          </p:cNvPr>
          <p:cNvSpPr txBox="1"/>
          <p:nvPr/>
        </p:nvSpPr>
        <p:spPr>
          <a:xfrm>
            <a:off x="1014060" y="2097569"/>
            <a:ext cx="4536363" cy="461665"/>
          </a:xfrm>
          <a:prstGeom prst="rect">
            <a:avLst/>
          </a:prstGeom>
          <a:noFill/>
        </p:spPr>
        <p:txBody>
          <a:bodyPr wrap="square">
            <a:spAutoFit/>
          </a:bodyPr>
          <a:lstStyle/>
          <a:p>
            <a:pPr algn="ctr"/>
            <a:r>
              <a:rPr lang="en-US" sz="2400" dirty="0">
                <a:ln w="0"/>
                <a:solidFill>
                  <a:schemeClr val="accent1"/>
                </a:solidFill>
                <a:effectLst>
                  <a:outerShdw blurRad="38100" dist="25400" dir="5400000" algn="ctr" rotWithShape="0">
                    <a:srgbClr val="6E747A">
                      <a:alpha val="43000"/>
                    </a:srgbClr>
                  </a:outerShdw>
                </a:effectLst>
              </a:rPr>
              <a:t>The &lt;div&gt; element </a:t>
            </a:r>
          </a:p>
        </p:txBody>
      </p:sp>
      <p:sp>
        <p:nvSpPr>
          <p:cNvPr id="6" name="TextBox 5">
            <a:extLst>
              <a:ext uri="{FF2B5EF4-FFF2-40B4-BE49-F238E27FC236}">
                <a16:creationId xmlns:a16="http://schemas.microsoft.com/office/drawing/2014/main" id="{497DCC1E-6D21-470C-B619-26463DB1E302}"/>
              </a:ext>
            </a:extLst>
          </p:cNvPr>
          <p:cNvSpPr txBox="1"/>
          <p:nvPr/>
        </p:nvSpPr>
        <p:spPr>
          <a:xfrm>
            <a:off x="6896100" y="2097569"/>
            <a:ext cx="4281842" cy="461665"/>
          </a:xfrm>
          <a:prstGeom prst="rect">
            <a:avLst/>
          </a:prstGeom>
          <a:noFill/>
        </p:spPr>
        <p:txBody>
          <a:bodyPr wrap="square">
            <a:spAutoFit/>
          </a:bodyPr>
          <a:lstStyle/>
          <a:p>
            <a:pPr algn="ctr"/>
            <a:r>
              <a:rPr lang="en-US" sz="2400" dirty="0">
                <a:ln w="0"/>
                <a:solidFill>
                  <a:schemeClr val="accent1"/>
                </a:solidFill>
                <a:effectLst>
                  <a:outerShdw blurRad="38100" dist="25400" dir="5400000" algn="ctr" rotWithShape="0">
                    <a:srgbClr val="6E747A">
                      <a:alpha val="43000"/>
                    </a:srgbClr>
                  </a:outerShdw>
                </a:effectLst>
              </a:rPr>
              <a:t>The &lt;span&gt; element </a:t>
            </a:r>
          </a:p>
        </p:txBody>
      </p:sp>
    </p:spTree>
    <p:extLst>
      <p:ext uri="{BB962C8B-B14F-4D97-AF65-F5344CB8AC3E}">
        <p14:creationId xmlns:p14="http://schemas.microsoft.com/office/powerpoint/2010/main" val="3915176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Shape 69">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descr="A picture containing Teams&#10;&#10;Description automatically generated">
            <a:extLst>
              <a:ext uri="{FF2B5EF4-FFF2-40B4-BE49-F238E27FC236}">
                <a16:creationId xmlns:a16="http://schemas.microsoft.com/office/drawing/2014/main" id="{3F653D8A-5C0A-4FDD-B824-C06A13C20F10}"/>
              </a:ext>
            </a:extLst>
          </p:cNvPr>
          <p:cNvPicPr>
            <a:picLocks noChangeAspect="1"/>
          </p:cNvPicPr>
          <p:nvPr/>
        </p:nvPicPr>
        <p:blipFill rotWithShape="1">
          <a:blip r:embed="rId3">
            <a:extLst>
              <a:ext uri="{28A0092B-C50C-407E-A947-70E740481C1C}">
                <a14:useLocalDpi xmlns:a14="http://schemas.microsoft.com/office/drawing/2010/main" val="0"/>
              </a:ext>
            </a:extLst>
          </a:blip>
          <a:srcRect l="-415" t="1264" r="-7086" b="-6846"/>
          <a:stretch/>
        </p:blipFill>
        <p:spPr>
          <a:xfrm>
            <a:off x="755894" y="486163"/>
            <a:ext cx="9009998" cy="5641192"/>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2" name="Title 1">
            <a:extLst>
              <a:ext uri="{FF2B5EF4-FFF2-40B4-BE49-F238E27FC236}">
                <a16:creationId xmlns:a16="http://schemas.microsoft.com/office/drawing/2014/main" id="{A1075D7D-7A2A-432A-9D8B-41D12E374EB3}"/>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dirty="0"/>
              <a:t>Position</a:t>
            </a:r>
          </a:p>
        </p:txBody>
      </p:sp>
      <p:sp>
        <p:nvSpPr>
          <p:cNvPr id="3" name="Content Placeholder 2">
            <a:extLst>
              <a:ext uri="{FF2B5EF4-FFF2-40B4-BE49-F238E27FC236}">
                <a16:creationId xmlns:a16="http://schemas.microsoft.com/office/drawing/2014/main" id="{6E6DF029-13E1-419C-8B78-FC3571B81590}"/>
              </a:ext>
            </a:extLst>
          </p:cNvPr>
          <p:cNvSpPr>
            <a:spLocks noGrp="1"/>
          </p:cNvSpPr>
          <p:nvPr>
            <p:ph idx="1"/>
          </p:nvPr>
        </p:nvSpPr>
        <p:spPr>
          <a:xfrm>
            <a:off x="8842248" y="4078224"/>
            <a:ext cx="2926080" cy="1307592"/>
          </a:xfrm>
        </p:spPr>
        <p:txBody>
          <a:bodyPr vert="horz" lIns="91440" tIns="45720" rIns="91440" bIns="45720" rtlCol="0">
            <a:normAutofit/>
          </a:bodyPr>
          <a:lstStyle/>
          <a:p>
            <a:pPr marL="0" indent="0">
              <a:buNone/>
            </a:pPr>
            <a:r>
              <a:rPr lang="en-US" sz="2000" dirty="0"/>
              <a:t>how an element is positioned in a document.</a:t>
            </a:r>
            <a:endParaRPr lang="en-US" sz="2000"/>
          </a:p>
        </p:txBody>
      </p:sp>
    </p:spTree>
    <p:extLst>
      <p:ext uri="{BB962C8B-B14F-4D97-AF65-F5344CB8AC3E}">
        <p14:creationId xmlns:p14="http://schemas.microsoft.com/office/powerpoint/2010/main" val="2490661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3A2A-21B9-4006-9DDB-8D0BD8AA1D8B}"/>
              </a:ext>
            </a:extLst>
          </p:cNvPr>
          <p:cNvSpPr>
            <a:spLocks noGrp="1"/>
          </p:cNvSpPr>
          <p:nvPr>
            <p:ph type="title"/>
          </p:nvPr>
        </p:nvSpPr>
        <p:spPr>
          <a:xfrm>
            <a:off x="1913468" y="365125"/>
            <a:ext cx="9440332" cy="1325563"/>
          </a:xfrm>
        </p:spPr>
        <p:txBody>
          <a:bodyPr>
            <a:normAutofit/>
          </a:bodyPr>
          <a:lstStyle/>
          <a:p>
            <a:r>
              <a:rPr lang="en-US" sz="5400" dirty="0"/>
              <a:t>Position</a:t>
            </a:r>
          </a:p>
        </p:txBody>
      </p:sp>
      <p:sp>
        <p:nvSpPr>
          <p:cNvPr id="10" name="Rectangle 9">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heckmark">
            <a:extLst>
              <a:ext uri="{FF2B5EF4-FFF2-40B4-BE49-F238E27FC236}">
                <a16:creationId xmlns:a16="http://schemas.microsoft.com/office/drawing/2014/main" id="{B7F0B8ED-2D39-43B5-BEC1-D8D5CDA7A7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41AB962A-83F2-41D4-958A-09F5447A3DB5}"/>
              </a:ext>
            </a:extLst>
          </p:cNvPr>
          <p:cNvSpPr>
            <a:spLocks noGrp="1"/>
          </p:cNvSpPr>
          <p:nvPr>
            <p:ph idx="1"/>
          </p:nvPr>
        </p:nvSpPr>
        <p:spPr>
          <a:xfrm>
            <a:off x="1295400" y="2643463"/>
            <a:ext cx="5069928" cy="2616102"/>
          </a:xfrm>
        </p:spPr>
        <p:txBody>
          <a:bodyPr>
            <a:normAutofit/>
          </a:bodyPr>
          <a:lstStyle/>
          <a:p>
            <a:pPr algn="just"/>
            <a:r>
              <a:rPr lang="en-US" dirty="0"/>
              <a:t>The position CSS property sets how an element is positioned in a document.</a:t>
            </a:r>
          </a:p>
          <a:p>
            <a:pPr algn="just"/>
            <a:r>
              <a:rPr lang="en-US" dirty="0"/>
              <a:t>The top, right, bottom, and left properties determine the final location of positioned elements</a:t>
            </a:r>
          </a:p>
          <a:p>
            <a:pPr algn="just"/>
            <a:endParaRPr lang="en-US" sz="2800" dirty="0"/>
          </a:p>
        </p:txBody>
      </p:sp>
      <p:sp>
        <p:nvSpPr>
          <p:cNvPr id="8" name="TextBox 7">
            <a:extLst>
              <a:ext uri="{FF2B5EF4-FFF2-40B4-BE49-F238E27FC236}">
                <a16:creationId xmlns:a16="http://schemas.microsoft.com/office/drawing/2014/main" id="{04061C09-D692-48C1-8CC5-422D3DF3DA6D}"/>
              </a:ext>
            </a:extLst>
          </p:cNvPr>
          <p:cNvSpPr txBox="1"/>
          <p:nvPr/>
        </p:nvSpPr>
        <p:spPr>
          <a:xfrm>
            <a:off x="7572375" y="2643463"/>
            <a:ext cx="3269796" cy="26161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t>Types of positioning:</a:t>
            </a:r>
          </a:p>
          <a:p>
            <a:pPr marL="457200" indent="-457200">
              <a:buFont typeface="Arial" panose="020B0604020202020204" pitchFamily="34" charset="0"/>
              <a:buChar char="•"/>
            </a:pPr>
            <a:r>
              <a:rPr lang="en-US" sz="2800" dirty="0"/>
              <a:t>Static</a:t>
            </a:r>
          </a:p>
          <a:p>
            <a:pPr marL="457200" indent="-457200">
              <a:buFont typeface="Arial" panose="020B0604020202020204" pitchFamily="34" charset="0"/>
              <a:buChar char="•"/>
            </a:pPr>
            <a:r>
              <a:rPr lang="en-US" sz="2800" dirty="0"/>
              <a:t>Relative</a:t>
            </a:r>
          </a:p>
          <a:p>
            <a:pPr marL="457200" indent="-457200">
              <a:buFont typeface="Arial" panose="020B0604020202020204" pitchFamily="34" charset="0"/>
              <a:buChar char="•"/>
            </a:pPr>
            <a:r>
              <a:rPr lang="en-US" sz="2800" dirty="0"/>
              <a:t>Absolute</a:t>
            </a:r>
          </a:p>
          <a:p>
            <a:pPr marL="457200" indent="-457200">
              <a:buFont typeface="Arial" panose="020B0604020202020204" pitchFamily="34" charset="0"/>
              <a:buChar char="•"/>
            </a:pPr>
            <a:r>
              <a:rPr lang="en-US" sz="2800" dirty="0"/>
              <a:t>Fixed</a:t>
            </a:r>
          </a:p>
          <a:p>
            <a:pPr marL="457200" indent="-457200">
              <a:buFont typeface="Arial" panose="020B0604020202020204" pitchFamily="34" charset="0"/>
              <a:buChar char="•"/>
            </a:pPr>
            <a:r>
              <a:rPr lang="en-US" sz="2800" dirty="0"/>
              <a:t>sticky</a:t>
            </a:r>
            <a:endParaRPr lang="en-US" dirty="0"/>
          </a:p>
        </p:txBody>
      </p:sp>
    </p:spTree>
    <p:extLst>
      <p:ext uri="{BB962C8B-B14F-4D97-AF65-F5344CB8AC3E}">
        <p14:creationId xmlns:p14="http://schemas.microsoft.com/office/powerpoint/2010/main" val="2309262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3A2A-21B9-4006-9DDB-8D0BD8AA1D8B}"/>
              </a:ext>
            </a:extLst>
          </p:cNvPr>
          <p:cNvSpPr>
            <a:spLocks noGrp="1"/>
          </p:cNvSpPr>
          <p:nvPr>
            <p:ph type="title"/>
          </p:nvPr>
        </p:nvSpPr>
        <p:spPr>
          <a:xfrm>
            <a:off x="1913468" y="365125"/>
            <a:ext cx="9440332" cy="1325563"/>
          </a:xfrm>
        </p:spPr>
        <p:txBody>
          <a:bodyPr>
            <a:normAutofit/>
          </a:bodyPr>
          <a:lstStyle/>
          <a:p>
            <a:r>
              <a:rPr lang="en-US" sz="5400"/>
              <a:t>Position</a:t>
            </a:r>
          </a:p>
        </p:txBody>
      </p:sp>
      <p:sp>
        <p:nvSpPr>
          <p:cNvPr id="10" name="Rectangle 9">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heckmark">
            <a:extLst>
              <a:ext uri="{FF2B5EF4-FFF2-40B4-BE49-F238E27FC236}">
                <a16:creationId xmlns:a16="http://schemas.microsoft.com/office/drawing/2014/main" id="{B7F0B8ED-2D39-43B5-BEC1-D8D5CDA7A7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41AB962A-83F2-41D4-958A-09F5447A3DB5}"/>
              </a:ext>
            </a:extLst>
          </p:cNvPr>
          <p:cNvSpPr>
            <a:spLocks noGrp="1"/>
          </p:cNvSpPr>
          <p:nvPr>
            <p:ph idx="1"/>
          </p:nvPr>
        </p:nvSpPr>
        <p:spPr>
          <a:xfrm>
            <a:off x="838200" y="2172833"/>
            <a:ext cx="10515600" cy="1957161"/>
          </a:xfrm>
        </p:spPr>
        <p:txBody>
          <a:bodyPr>
            <a:normAutofit/>
          </a:bodyPr>
          <a:lstStyle/>
          <a:p>
            <a:r>
              <a:rPr lang="en-US" dirty="0"/>
              <a:t>Static </a:t>
            </a:r>
          </a:p>
          <a:p>
            <a:pPr lvl="1"/>
            <a:r>
              <a:rPr lang="en-US" dirty="0"/>
              <a:t>the static value is the default behavior for HTML elements</a:t>
            </a:r>
          </a:p>
          <a:p>
            <a:pPr lvl="1"/>
            <a:r>
              <a:rPr lang="en-US" dirty="0"/>
              <a:t>Most often you will not need to set position to static. Instead you would just not set the position CSS property at all</a:t>
            </a:r>
          </a:p>
        </p:txBody>
      </p:sp>
      <p:pic>
        <p:nvPicPr>
          <p:cNvPr id="5" name="Picture 4" descr="A picture containing text, electronics, computer&#10;&#10;Description automatically generated">
            <a:extLst>
              <a:ext uri="{FF2B5EF4-FFF2-40B4-BE49-F238E27FC236}">
                <a16:creationId xmlns:a16="http://schemas.microsoft.com/office/drawing/2014/main" id="{A77DCDA5-64AE-4CDA-8900-BB3B24C58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667" y="3706586"/>
            <a:ext cx="5588210" cy="3054827"/>
          </a:xfrm>
          <a:prstGeom prst="rect">
            <a:avLst/>
          </a:prstGeom>
        </p:spPr>
      </p:pic>
    </p:spTree>
    <p:extLst>
      <p:ext uri="{BB962C8B-B14F-4D97-AF65-F5344CB8AC3E}">
        <p14:creationId xmlns:p14="http://schemas.microsoft.com/office/powerpoint/2010/main" val="1722367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3A2A-21B9-4006-9DDB-8D0BD8AA1D8B}"/>
              </a:ext>
            </a:extLst>
          </p:cNvPr>
          <p:cNvSpPr>
            <a:spLocks noGrp="1"/>
          </p:cNvSpPr>
          <p:nvPr>
            <p:ph type="title"/>
          </p:nvPr>
        </p:nvSpPr>
        <p:spPr>
          <a:xfrm>
            <a:off x="1913468" y="365125"/>
            <a:ext cx="9440332" cy="1325563"/>
          </a:xfrm>
        </p:spPr>
        <p:txBody>
          <a:bodyPr>
            <a:normAutofit/>
          </a:bodyPr>
          <a:lstStyle/>
          <a:p>
            <a:r>
              <a:rPr lang="en-US" sz="5400"/>
              <a:t>Position</a:t>
            </a:r>
          </a:p>
        </p:txBody>
      </p:sp>
      <p:sp>
        <p:nvSpPr>
          <p:cNvPr id="10" name="Rectangle 9">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heckmark">
            <a:extLst>
              <a:ext uri="{FF2B5EF4-FFF2-40B4-BE49-F238E27FC236}">
                <a16:creationId xmlns:a16="http://schemas.microsoft.com/office/drawing/2014/main" id="{B7F0B8ED-2D39-43B5-BEC1-D8D5CDA7A7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41AB962A-83F2-41D4-958A-09F5447A3DB5}"/>
              </a:ext>
            </a:extLst>
          </p:cNvPr>
          <p:cNvSpPr>
            <a:spLocks noGrp="1"/>
          </p:cNvSpPr>
          <p:nvPr>
            <p:ph idx="1"/>
          </p:nvPr>
        </p:nvSpPr>
        <p:spPr>
          <a:xfrm>
            <a:off x="838200" y="2075998"/>
            <a:ext cx="10515600" cy="3051174"/>
          </a:xfrm>
        </p:spPr>
        <p:txBody>
          <a:bodyPr>
            <a:normAutofit/>
          </a:bodyPr>
          <a:lstStyle/>
          <a:p>
            <a:r>
              <a:rPr lang="en-US" dirty="0"/>
              <a:t>Relative </a:t>
            </a:r>
          </a:p>
          <a:p>
            <a:pPr lvl="1"/>
            <a:r>
              <a:rPr lang="en-US" dirty="0"/>
              <a:t>element will be adjusted away from its normal position. </a:t>
            </a:r>
          </a:p>
          <a:p>
            <a:pPr lvl="1"/>
            <a:r>
              <a:rPr lang="en-US" dirty="0"/>
              <a:t>Other content will not be adjusted to fit into any gap left by the element</a:t>
            </a:r>
          </a:p>
          <a:p>
            <a:pPr lvl="1"/>
            <a:r>
              <a:rPr lang="en-US" dirty="0"/>
              <a:t>In other words, adds a margin in relative to were it should have been</a:t>
            </a:r>
          </a:p>
          <a:p>
            <a:pPr lvl="1"/>
            <a:r>
              <a:rPr lang="en-US" dirty="0"/>
              <a:t>To specify where to position the HTML element you have four extra CSS properties: top, left, bottom, right</a:t>
            </a:r>
          </a:p>
        </p:txBody>
      </p:sp>
      <p:pic>
        <p:nvPicPr>
          <p:cNvPr id="6" name="Picture 5" descr="A picture containing text, electronics, computer&#10;&#10;Description automatically generated">
            <a:extLst>
              <a:ext uri="{FF2B5EF4-FFF2-40B4-BE49-F238E27FC236}">
                <a16:creationId xmlns:a16="http://schemas.microsoft.com/office/drawing/2014/main" id="{88A1B3C9-254C-476D-A6E1-C597C6D53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4475" y="4344989"/>
            <a:ext cx="4271401" cy="2334986"/>
          </a:xfrm>
          <a:prstGeom prst="rect">
            <a:avLst/>
          </a:prstGeom>
        </p:spPr>
      </p:pic>
    </p:spTree>
    <p:extLst>
      <p:ext uri="{BB962C8B-B14F-4D97-AF65-F5344CB8AC3E}">
        <p14:creationId xmlns:p14="http://schemas.microsoft.com/office/powerpoint/2010/main" val="2246881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1CE330E1-D6CD-4C6A-9773-0E3417224DA1}"/>
              </a:ext>
            </a:extLst>
          </p:cNvPr>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a:solidFill>
                  <a:schemeClr val="tx1"/>
                </a:solidFill>
                <a:latin typeface="+mj-lt"/>
                <a:ea typeface="+mj-ea"/>
                <a:cs typeface="+mj-cs"/>
              </a:rPr>
              <a:t>position: relative;</a:t>
            </a:r>
          </a:p>
        </p:txBody>
      </p:sp>
      <p:sp>
        <p:nvSpPr>
          <p:cNvPr id="96" name="Freeform: Shape 9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292" name="Picture 4" descr="Image for post">
            <a:extLst>
              <a:ext uri="{FF2B5EF4-FFF2-40B4-BE49-F238E27FC236}">
                <a16:creationId xmlns:a16="http://schemas.microsoft.com/office/drawing/2014/main" id="{15AD5130-1D92-40A5-BAB3-DE3A1BCCF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6" t="9724" r="8602"/>
          <a:stretch/>
        </p:blipFill>
        <p:spPr bwMode="auto">
          <a:xfrm>
            <a:off x="1473033" y="211959"/>
            <a:ext cx="9501347" cy="40878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B7B75C-FC09-4D06-9320-9F7E3A241FDA}"/>
              </a:ext>
            </a:extLst>
          </p:cNvPr>
          <p:cNvSpPr txBox="1"/>
          <p:nvPr/>
        </p:nvSpPr>
        <p:spPr>
          <a:xfrm>
            <a:off x="5118447" y="4767660"/>
            <a:ext cx="6134280" cy="1770300"/>
          </a:xfrm>
          <a:prstGeom prst="rect">
            <a:avLst/>
          </a:prstGeom>
        </p:spPr>
        <p:txBody>
          <a:bodyPr vert="horz" lIns="91440" tIns="45720" rIns="91440" bIns="45720" rtlCol="0" anchor="ctr">
            <a:normAutofit/>
          </a:bodyPr>
          <a:lstStyle/>
          <a:p>
            <a:pPr algn="just">
              <a:lnSpc>
                <a:spcPct val="90000"/>
              </a:lnSpc>
              <a:spcAft>
                <a:spcPts val="600"/>
              </a:spcAft>
            </a:pPr>
            <a:r>
              <a:rPr lang="en-US" sz="2400" dirty="0"/>
              <a:t>when you use an offset to visually move an element with {position: relative}, the space that it takes up in the document doesn’t move. </a:t>
            </a:r>
          </a:p>
        </p:txBody>
      </p:sp>
    </p:spTree>
    <p:extLst>
      <p:ext uri="{BB962C8B-B14F-4D97-AF65-F5344CB8AC3E}">
        <p14:creationId xmlns:p14="http://schemas.microsoft.com/office/powerpoint/2010/main" val="406945752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3A2A-21B9-4006-9DDB-8D0BD8AA1D8B}"/>
              </a:ext>
            </a:extLst>
          </p:cNvPr>
          <p:cNvSpPr>
            <a:spLocks noGrp="1"/>
          </p:cNvSpPr>
          <p:nvPr>
            <p:ph type="title"/>
          </p:nvPr>
        </p:nvSpPr>
        <p:spPr>
          <a:xfrm>
            <a:off x="1913468" y="365125"/>
            <a:ext cx="9440332" cy="1325563"/>
          </a:xfrm>
        </p:spPr>
        <p:txBody>
          <a:bodyPr>
            <a:normAutofit/>
          </a:bodyPr>
          <a:lstStyle/>
          <a:p>
            <a:r>
              <a:rPr lang="en-US" sz="5400"/>
              <a:t>Position</a:t>
            </a:r>
          </a:p>
        </p:txBody>
      </p:sp>
      <p:sp>
        <p:nvSpPr>
          <p:cNvPr id="10" name="Rectangle 9">
            <a:extLst>
              <a:ext uri="{FF2B5EF4-FFF2-40B4-BE49-F238E27FC236}">
                <a16:creationId xmlns:a16="http://schemas.microsoft.com/office/drawing/2014/main" id="{FF0330B1-AAAC-427D-8A95-40380162B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heckmark">
            <a:extLst>
              <a:ext uri="{FF2B5EF4-FFF2-40B4-BE49-F238E27FC236}">
                <a16:creationId xmlns:a16="http://schemas.microsoft.com/office/drawing/2014/main" id="{B7F0B8ED-2D39-43B5-BEC1-D8D5CDA7A7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41AB962A-83F2-41D4-958A-09F5447A3DB5}"/>
              </a:ext>
            </a:extLst>
          </p:cNvPr>
          <p:cNvSpPr>
            <a:spLocks noGrp="1"/>
          </p:cNvSpPr>
          <p:nvPr>
            <p:ph idx="1"/>
          </p:nvPr>
        </p:nvSpPr>
        <p:spPr>
          <a:xfrm>
            <a:off x="838200" y="2859768"/>
            <a:ext cx="10515600" cy="1859189"/>
          </a:xfrm>
        </p:spPr>
        <p:txBody>
          <a:bodyPr>
            <a:normAutofit/>
          </a:bodyPr>
          <a:lstStyle/>
          <a:p>
            <a:r>
              <a:rPr lang="en-US" dirty="0"/>
              <a:t>Absolute  </a:t>
            </a:r>
          </a:p>
          <a:p>
            <a:pPr lvl="1"/>
            <a:r>
              <a:rPr lang="en-US" dirty="0"/>
              <a:t>Adds a margin relative to the parent</a:t>
            </a:r>
          </a:p>
          <a:p>
            <a:pPr lvl="1"/>
            <a:r>
              <a:rPr lang="en-US" dirty="0"/>
              <a:t>Other elements are affected (changes the flow of the HTML)</a:t>
            </a:r>
          </a:p>
        </p:txBody>
      </p:sp>
      <p:pic>
        <p:nvPicPr>
          <p:cNvPr id="6" name="Picture 5" descr="A picture containing text, electronics, computer&#10;&#10;Description automatically generated">
            <a:extLst>
              <a:ext uri="{FF2B5EF4-FFF2-40B4-BE49-F238E27FC236}">
                <a16:creationId xmlns:a16="http://schemas.microsoft.com/office/drawing/2014/main" id="{3E2C2C4A-017B-4B4B-893F-8D500F1EC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6253" y="4367266"/>
            <a:ext cx="4379624" cy="2394147"/>
          </a:xfrm>
          <a:prstGeom prst="rect">
            <a:avLst/>
          </a:prstGeom>
        </p:spPr>
      </p:pic>
    </p:spTree>
    <p:extLst>
      <p:ext uri="{BB962C8B-B14F-4D97-AF65-F5344CB8AC3E}">
        <p14:creationId xmlns:p14="http://schemas.microsoft.com/office/powerpoint/2010/main" val="50755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DA3B-041B-437E-9E62-0ABFCEF85FF6}"/>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kern="1200">
                <a:solidFill>
                  <a:schemeClr val="tx1"/>
                </a:solidFill>
                <a:latin typeface="+mj-lt"/>
                <a:ea typeface="+mj-ea"/>
                <a:cs typeface="+mj-cs"/>
              </a:rPr>
              <a:t>position: absolute;</a:t>
            </a:r>
          </a:p>
        </p:txBody>
      </p:sp>
      <p:sp>
        <p:nvSpPr>
          <p:cNvPr id="71" name="Freeform: Shape 7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F0F683D-DE68-4501-B9AF-54EF93ACD3A7}"/>
              </a:ext>
            </a:extLst>
          </p:cNvPr>
          <p:cNvSpPr txBox="1"/>
          <p:nvPr/>
        </p:nvSpPr>
        <p:spPr>
          <a:xfrm>
            <a:off x="453698" y="2173288"/>
            <a:ext cx="3699202" cy="36396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solidFill>
                  <a:srgbClr val="FFFFFF"/>
                </a:solidFill>
              </a:rPr>
              <a:t>The element is taken out of normal flow and leaves no space behind. </a:t>
            </a:r>
          </a:p>
          <a:p>
            <a:pPr indent="-228600">
              <a:lnSpc>
                <a:spcPct val="90000"/>
              </a:lnSpc>
              <a:spcAft>
                <a:spcPts val="600"/>
              </a:spcAft>
              <a:buFont typeface="Arial" panose="020B0604020202020204" pitchFamily="34" charset="0"/>
              <a:buChar char="•"/>
            </a:pPr>
            <a:endParaRPr lang="en-US" sz="2400" dirty="0">
              <a:solidFill>
                <a:srgbClr val="FFFFFF"/>
              </a:solidFill>
            </a:endParaRPr>
          </a:p>
          <a:p>
            <a:pPr indent="-228600">
              <a:lnSpc>
                <a:spcPct val="90000"/>
              </a:lnSpc>
              <a:spcAft>
                <a:spcPts val="600"/>
              </a:spcAft>
              <a:buFont typeface="Arial" panose="020B0604020202020204" pitchFamily="34" charset="0"/>
              <a:buChar char="•"/>
            </a:pPr>
            <a:r>
              <a:rPr lang="en-US" sz="2400" dirty="0">
                <a:solidFill>
                  <a:srgbClr val="FFFFFF"/>
                </a:solidFill>
              </a:rPr>
              <a:t>The element is positioned relative to its nearest parent with a relative-type positioning.</a:t>
            </a:r>
          </a:p>
        </p:txBody>
      </p:sp>
      <p:pic>
        <p:nvPicPr>
          <p:cNvPr id="13314" name="Picture 2" descr="Image for post">
            <a:extLst>
              <a:ext uri="{FF2B5EF4-FFF2-40B4-BE49-F238E27FC236}">
                <a16:creationId xmlns:a16="http://schemas.microsoft.com/office/drawing/2014/main" id="{DAE0CBE9-3BB9-4024-B21C-0DAD5A943A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84" t="4016" r="19915" b="9484"/>
          <a:stretch/>
        </p:blipFill>
        <p:spPr bwMode="auto">
          <a:xfrm>
            <a:off x="5687788" y="2683846"/>
            <a:ext cx="6391593" cy="3639684"/>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69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725B32-E9A4-441C-9745-3EE0AB307672}"/>
              </a:ext>
            </a:extLst>
          </p:cNvPr>
          <p:cNvSpPr/>
          <p:nvPr/>
        </p:nvSpPr>
        <p:spPr>
          <a:xfrm>
            <a:off x="1000452" y="1610024"/>
            <a:ext cx="3058621" cy="1457002"/>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000" b="0" i="0" u="none" strike="noStrike" kern="1200" cap="none" spc="0" normalizeH="0" baseline="0" noProof="0">
                <a:ln w="0"/>
                <a:solidFill>
                  <a:schemeClr val="tx1"/>
                </a:solidFill>
                <a:effectLst>
                  <a:outerShdw blurRad="38100" dist="19050" dir="2700000" algn="tl" rotWithShape="0">
                    <a:prstClr val="black">
                      <a:alpha val="40000"/>
                    </a:prstClr>
                  </a:outerShdw>
                </a:effectLst>
                <a:uLnTx/>
                <a:uFillTx/>
                <a:latin typeface="+mj-lt"/>
                <a:ea typeface="+mj-ea"/>
                <a:cs typeface="+mj-cs"/>
              </a:rPr>
              <a:t>Session II</a:t>
            </a:r>
          </a:p>
        </p:txBody>
      </p:sp>
      <p:grpSp>
        <p:nvGrpSpPr>
          <p:cNvPr id="14" name="Group 1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7" name="TextBox 6">
            <a:extLst>
              <a:ext uri="{FF2B5EF4-FFF2-40B4-BE49-F238E27FC236}">
                <a16:creationId xmlns:a16="http://schemas.microsoft.com/office/drawing/2014/main" id="{A21994E9-9378-4BFE-8CDE-807239A9F013}"/>
              </a:ext>
            </a:extLst>
          </p:cNvPr>
          <p:cNvSpPr txBox="1"/>
          <p:nvPr/>
        </p:nvSpPr>
        <p:spPr>
          <a:xfrm>
            <a:off x="1000450" y="3067026"/>
            <a:ext cx="3058623" cy="3272324"/>
          </a:xfrm>
          <a:prstGeom prst="rect">
            <a:avLst/>
          </a:prstGeom>
        </p:spPr>
        <p:txBody>
          <a:bodyPr vert="horz" lIns="91440" tIns="45720" rIns="91440" bIns="45720" rtlCol="0" anchor="t">
            <a:normAutofit/>
          </a:bodyPr>
          <a:lstStyle/>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HTML </a:t>
            </a: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Headers</a:t>
            </a: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Hyperlinks</a:t>
            </a: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Images</a:t>
            </a: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err="1">
                <a:ln>
                  <a:noFill/>
                </a:ln>
                <a:effectLst/>
                <a:uLnTx/>
                <a:uFillTx/>
              </a:rPr>
              <a:t>Div</a:t>
            </a:r>
            <a:endParaRPr kumimoji="0" lang="en-US" sz="1400" b="0" i="0" u="none" strike="noStrike" cap="none" spc="0" normalizeH="0" baseline="0" noProof="0" dirty="0">
              <a:ln>
                <a:noFill/>
              </a:ln>
              <a:effectLst/>
              <a:uLnTx/>
              <a:uFillTx/>
            </a:endParaRP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Span</a:t>
            </a: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Forms</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CSS</a:t>
            </a: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Fonts</a:t>
            </a: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Colors </a:t>
            </a: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Backgrounds</a:t>
            </a: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1400" b="0" i="0" u="none" strike="noStrike" cap="none" spc="0" normalizeH="0" baseline="0" noProof="0" dirty="0">
                <a:ln>
                  <a:noFill/>
                </a:ln>
                <a:effectLst/>
                <a:uLnTx/>
                <a:uFillTx/>
              </a:rPr>
              <a:t>Positioning</a:t>
            </a:r>
          </a:p>
        </p:txBody>
      </p:sp>
      <p:pic>
        <p:nvPicPr>
          <p:cNvPr id="3" name="Picture 2">
            <a:extLst>
              <a:ext uri="{FF2B5EF4-FFF2-40B4-BE49-F238E27FC236}">
                <a16:creationId xmlns:a16="http://schemas.microsoft.com/office/drawing/2014/main" id="{B072FC09-BB52-44F4-B644-FD6CFC3D34E7}"/>
              </a:ext>
            </a:extLst>
          </p:cNvPr>
          <p:cNvPicPr>
            <a:picLocks noChangeAspect="1"/>
          </p:cNvPicPr>
          <p:nvPr/>
        </p:nvPicPr>
        <p:blipFill rotWithShape="1">
          <a:blip r:embed="rId3"/>
          <a:srcRect r="2" b="4212"/>
          <a:stretch/>
        </p:blipFill>
        <p:spPr>
          <a:xfrm>
            <a:off x="4874020" y="158083"/>
            <a:ext cx="6949093" cy="3111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19D47D6-FEA4-4D9D-ACD9-64E06FEA33E3}"/>
              </a:ext>
            </a:extLst>
          </p:cNvPr>
          <p:cNvPicPr>
            <a:picLocks noChangeAspect="1"/>
          </p:cNvPicPr>
          <p:nvPr/>
        </p:nvPicPr>
        <p:blipFill rotWithShape="1">
          <a:blip r:embed="rId4"/>
          <a:srcRect r="-2" b="1549"/>
          <a:stretch/>
        </p:blipFill>
        <p:spPr>
          <a:xfrm>
            <a:off x="4808050" y="3478055"/>
            <a:ext cx="7081032" cy="317189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77376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BCF70C-E811-43F8-866B-7AEEFD247169}"/>
              </a:ext>
            </a:extLst>
          </p:cNvPr>
          <p:cNvSpPr txBox="1"/>
          <p:nvPr/>
        </p:nvSpPr>
        <p:spPr>
          <a:xfrm>
            <a:off x="313652" y="1276350"/>
            <a:ext cx="3896398" cy="4572000"/>
          </a:xfrm>
          <a:prstGeom prst="rect">
            <a:avLst/>
          </a:prstGeom>
        </p:spPr>
        <p:txBody>
          <a:bodyPr vert="horz" lIns="91440" tIns="45720" rIns="91440" bIns="45720" rtlCol="0">
            <a:normAutofit lnSpcReduction="10000"/>
          </a:bodyPr>
          <a:lstStyle/>
          <a:p>
            <a:pPr algn="ctr">
              <a:lnSpc>
                <a:spcPct val="90000"/>
              </a:lnSpc>
              <a:spcAft>
                <a:spcPts val="600"/>
              </a:spcAft>
            </a:pPr>
            <a:r>
              <a:rPr lang="en-US" sz="2800" dirty="0"/>
              <a:t>{position: relative}</a:t>
            </a:r>
          </a:p>
          <a:p>
            <a:pPr algn="ctr">
              <a:lnSpc>
                <a:spcPct val="90000"/>
              </a:lnSpc>
              <a:spcAft>
                <a:spcPts val="600"/>
              </a:spcAft>
            </a:pPr>
            <a:r>
              <a:rPr lang="en-US" sz="2800" dirty="0"/>
              <a:t> places an element relative to its current position without changing the layout around it, </a:t>
            </a:r>
          </a:p>
          <a:p>
            <a:pPr algn="ctr">
              <a:lnSpc>
                <a:spcPct val="90000"/>
              </a:lnSpc>
              <a:spcAft>
                <a:spcPts val="600"/>
              </a:spcAft>
            </a:pPr>
            <a:endParaRPr lang="en-US" sz="2800" dirty="0"/>
          </a:p>
          <a:p>
            <a:pPr algn="ctr">
              <a:lnSpc>
                <a:spcPct val="90000"/>
              </a:lnSpc>
              <a:spcAft>
                <a:spcPts val="600"/>
              </a:spcAft>
            </a:pPr>
            <a:r>
              <a:rPr lang="en-US" sz="2800" dirty="0"/>
              <a:t>{position: absolute}</a:t>
            </a:r>
          </a:p>
          <a:p>
            <a:pPr algn="ctr">
              <a:lnSpc>
                <a:spcPct val="90000"/>
              </a:lnSpc>
              <a:spcAft>
                <a:spcPts val="600"/>
              </a:spcAft>
            </a:pPr>
            <a:r>
              <a:rPr lang="en-US" sz="2800" dirty="0"/>
              <a:t> places an element relative to its parent’s position and changing the layout around it.</a:t>
            </a:r>
          </a:p>
        </p:txBody>
      </p:sp>
      <p:sp>
        <p:nvSpPr>
          <p:cNvPr id="11" name="Rectangle 10">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F358E33-74B7-4571-B8F8-55448EF8DB9D}"/>
              </a:ext>
            </a:extLst>
          </p:cNvPr>
          <p:cNvPicPr>
            <a:picLocks noGrp="1" noChangeAspect="1"/>
          </p:cNvPicPr>
          <p:nvPr>
            <p:ph idx="1"/>
          </p:nvPr>
        </p:nvPicPr>
        <p:blipFill rotWithShape="1">
          <a:blip r:embed="rId3"/>
          <a:srcRect l="-1" t="-1" r="24216" b="9688"/>
          <a:stretch/>
        </p:blipFill>
        <p:spPr>
          <a:xfrm>
            <a:off x="5679948" y="0"/>
            <a:ext cx="5468112" cy="6666398"/>
          </a:xfrm>
          <a:prstGeom prst="rect">
            <a:avLst/>
          </a:prstGeom>
          <a:effectLst/>
        </p:spPr>
      </p:pic>
    </p:spTree>
    <p:extLst>
      <p:ext uri="{BB962C8B-B14F-4D97-AF65-F5344CB8AC3E}">
        <p14:creationId xmlns:p14="http://schemas.microsoft.com/office/powerpoint/2010/main" val="3846238248"/>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D8DD111-6A71-4564-A4F9-6EAEEAF95147}"/>
              </a:ext>
            </a:extLst>
          </p:cNvPr>
          <p:cNvSpPr>
            <a:spLocks noGrp="1"/>
          </p:cNvSpPr>
          <p:nvPr>
            <p:ph type="title"/>
          </p:nvPr>
        </p:nvSpPr>
        <p:spPr>
          <a:xfrm>
            <a:off x="958506" y="800392"/>
            <a:ext cx="10264697" cy="1212102"/>
          </a:xfrm>
        </p:spPr>
        <p:txBody>
          <a:bodyPr>
            <a:normAutofit/>
          </a:bodyPr>
          <a:lstStyle/>
          <a:p>
            <a:pPr algn="ctr"/>
            <a:r>
              <a:rPr lang="en-US" sz="4000" dirty="0">
                <a:solidFill>
                  <a:srgbClr val="FFFFFF"/>
                </a:solidFill>
              </a:rPr>
              <a:t>position: fixed;</a:t>
            </a:r>
          </a:p>
        </p:txBody>
      </p:sp>
      <p:sp>
        <p:nvSpPr>
          <p:cNvPr id="3" name="Content Placeholder 2">
            <a:extLst>
              <a:ext uri="{FF2B5EF4-FFF2-40B4-BE49-F238E27FC236}">
                <a16:creationId xmlns:a16="http://schemas.microsoft.com/office/drawing/2014/main" id="{75C29748-B24C-41A5-8948-5279D5F6ED35}"/>
              </a:ext>
            </a:extLst>
          </p:cNvPr>
          <p:cNvSpPr>
            <a:spLocks noGrp="1"/>
          </p:cNvSpPr>
          <p:nvPr>
            <p:ph idx="1"/>
          </p:nvPr>
        </p:nvSpPr>
        <p:spPr>
          <a:xfrm>
            <a:off x="1353667" y="2177170"/>
            <a:ext cx="9708995" cy="2999279"/>
          </a:xfrm>
        </p:spPr>
        <p:txBody>
          <a:bodyPr anchor="ctr">
            <a:normAutofit/>
          </a:bodyPr>
          <a:lstStyle/>
          <a:p>
            <a:r>
              <a:rPr lang="en-US" sz="2400" dirty="0"/>
              <a:t>HTML element the property is applied to, be displayed at a fixed position inside the browser window (viewport).</a:t>
            </a:r>
          </a:p>
          <a:p>
            <a:r>
              <a:rPr lang="en-US" sz="2400" dirty="0"/>
              <a:t>Even if the user scrolls the HTML page vertically or horizontally, or resize the </a:t>
            </a:r>
            <a:r>
              <a:rPr lang="en-US" sz="2400" dirty="0" err="1"/>
              <a:t>browswer</a:t>
            </a:r>
            <a:r>
              <a:rPr lang="en-US" sz="2400" dirty="0"/>
              <a:t> window, the element remains fixed at the same position inside the browser window.</a:t>
            </a:r>
          </a:p>
        </p:txBody>
      </p:sp>
      <p:pic>
        <p:nvPicPr>
          <p:cNvPr id="11" name="Picture 10" descr="A picture containing text, electronics, computer&#10;&#10;Description automatically generated">
            <a:extLst>
              <a:ext uri="{FF2B5EF4-FFF2-40B4-BE49-F238E27FC236}">
                <a16:creationId xmlns:a16="http://schemas.microsoft.com/office/drawing/2014/main" id="{E928F34F-55BE-499C-8132-6DDDC3ADB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43" y="4146576"/>
            <a:ext cx="4783334" cy="2614837"/>
          </a:xfrm>
          <a:prstGeom prst="rect">
            <a:avLst/>
          </a:prstGeom>
        </p:spPr>
      </p:pic>
    </p:spTree>
    <p:extLst>
      <p:ext uri="{BB962C8B-B14F-4D97-AF65-F5344CB8AC3E}">
        <p14:creationId xmlns:p14="http://schemas.microsoft.com/office/powerpoint/2010/main" val="3221450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Isosceles Triangle 26">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075D7D-7A2A-432A-9D8B-41D12E374EB3}"/>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t>Float &amp; Clear</a:t>
            </a:r>
            <a:endParaRPr lang="en-US" sz="3600" kern="1200" dirty="0">
              <a:solidFill>
                <a:srgbClr val="080808"/>
              </a:solidFill>
              <a:latin typeface="+mj-lt"/>
              <a:ea typeface="+mj-ea"/>
              <a:cs typeface="+mj-cs"/>
            </a:endParaRPr>
          </a:p>
        </p:txBody>
      </p:sp>
      <p:sp>
        <p:nvSpPr>
          <p:cNvPr id="37" name="Rectangle 36">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359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406498-2CE1-4E0D-8A97-A9167AB03397}"/>
              </a:ext>
            </a:extLst>
          </p:cNvPr>
          <p:cNvSpPr>
            <a:spLocks noGrp="1"/>
          </p:cNvSpPr>
          <p:nvPr>
            <p:ph type="title"/>
          </p:nvPr>
        </p:nvSpPr>
        <p:spPr>
          <a:xfrm>
            <a:off x="958506" y="800392"/>
            <a:ext cx="10264697" cy="1212102"/>
          </a:xfrm>
        </p:spPr>
        <p:txBody>
          <a:bodyPr>
            <a:normAutofit/>
          </a:bodyPr>
          <a:lstStyle/>
          <a:p>
            <a:pPr algn="ctr"/>
            <a:r>
              <a:rPr lang="en-US" sz="4000" dirty="0">
                <a:ln w="0"/>
                <a:solidFill>
                  <a:srgbClr val="FFFFFF"/>
                </a:solidFill>
                <a:effectLst>
                  <a:outerShdw blurRad="38100" dist="19050" dir="2700000" algn="tl" rotWithShape="0">
                    <a:schemeClr val="dk1">
                      <a:alpha val="40000"/>
                    </a:schemeClr>
                  </a:outerShdw>
                </a:effectLst>
              </a:rPr>
              <a:t>Float</a:t>
            </a:r>
          </a:p>
        </p:txBody>
      </p:sp>
      <p:sp>
        <p:nvSpPr>
          <p:cNvPr id="4" name="Content Placeholder 3">
            <a:extLst>
              <a:ext uri="{FF2B5EF4-FFF2-40B4-BE49-F238E27FC236}">
                <a16:creationId xmlns:a16="http://schemas.microsoft.com/office/drawing/2014/main" id="{474E0BA5-F4A8-4DDE-8625-6CE1D1AA9C81}"/>
              </a:ext>
            </a:extLst>
          </p:cNvPr>
          <p:cNvSpPr>
            <a:spLocks noGrp="1"/>
          </p:cNvSpPr>
          <p:nvPr>
            <p:ph idx="1"/>
          </p:nvPr>
        </p:nvSpPr>
        <p:spPr>
          <a:xfrm>
            <a:off x="1367624" y="2490436"/>
            <a:ext cx="9708995" cy="3567173"/>
          </a:xfrm>
        </p:spPr>
        <p:txBody>
          <a:bodyPr anchor="ctr">
            <a:normAutofit/>
          </a:bodyPr>
          <a:lstStyle/>
          <a:p>
            <a:r>
              <a:rPr lang="en-US" b="0" i="0" dirty="0"/>
              <a:t>The </a:t>
            </a:r>
            <a:r>
              <a:rPr lang="en-US" b="0" i="1" dirty="0"/>
              <a:t>CSS</a:t>
            </a:r>
            <a:r>
              <a:rPr lang="en-US" b="0" i="0" dirty="0"/>
              <a:t> </a:t>
            </a:r>
            <a:r>
              <a:rPr lang="en-US" b="0" i="1" dirty="0"/>
              <a:t>float</a:t>
            </a:r>
            <a:r>
              <a:rPr lang="en-US" b="0" i="0" dirty="0"/>
              <a:t> property can make HTML elements float to the left or right inside their parent element. </a:t>
            </a:r>
          </a:p>
          <a:p>
            <a:r>
              <a:rPr lang="en-US" b="0" i="0" dirty="0"/>
              <a:t>Content inside the same parent element will move up and wrap around the floating element</a:t>
            </a:r>
            <a:endParaRPr lang="en-US" dirty="0"/>
          </a:p>
          <a:p>
            <a:endParaRPr lang="en-US" dirty="0"/>
          </a:p>
        </p:txBody>
      </p:sp>
    </p:spTree>
    <p:extLst>
      <p:ext uri="{BB962C8B-B14F-4D97-AF65-F5344CB8AC3E}">
        <p14:creationId xmlns:p14="http://schemas.microsoft.com/office/powerpoint/2010/main" val="3808651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06498-2CE1-4E0D-8A97-A9167AB03397}"/>
              </a:ext>
            </a:extLst>
          </p:cNvPr>
          <p:cNvSpPr>
            <a:spLocks noGrp="1"/>
          </p:cNvSpPr>
          <p:nvPr>
            <p:ph type="title"/>
          </p:nvPr>
        </p:nvSpPr>
        <p:spPr>
          <a:xfrm>
            <a:off x="838200" y="448360"/>
            <a:ext cx="10515600" cy="928905"/>
          </a:xfrm>
        </p:spPr>
        <p:txBody>
          <a:bodyPr>
            <a:normAutofit/>
          </a:bodyPr>
          <a:lstStyle/>
          <a:p>
            <a:pPr algn="ctr"/>
            <a:r>
              <a:rPr lang="en-US" sz="5200" dirty="0">
                <a:ln w="0"/>
                <a:effectLst>
                  <a:outerShdw blurRad="38100" dist="19050" dir="2700000" algn="tl" rotWithShape="0">
                    <a:schemeClr val="dk1">
                      <a:alpha val="40000"/>
                    </a:schemeClr>
                  </a:outerShdw>
                </a:effectLst>
              </a:rPr>
              <a:t>Float</a:t>
            </a:r>
          </a:p>
        </p:txBody>
      </p:sp>
      <p:graphicFrame>
        <p:nvGraphicFramePr>
          <p:cNvPr id="6" name="Content Placeholder 2">
            <a:extLst>
              <a:ext uri="{FF2B5EF4-FFF2-40B4-BE49-F238E27FC236}">
                <a16:creationId xmlns:a16="http://schemas.microsoft.com/office/drawing/2014/main" id="{994C3C2D-2DD3-42D3-AD23-271823D4525F}"/>
              </a:ext>
            </a:extLst>
          </p:cNvPr>
          <p:cNvGraphicFramePr>
            <a:graphicFrameLocks noGrp="1"/>
          </p:cNvGraphicFramePr>
          <p:nvPr>
            <p:ph idx="1"/>
            <p:extLst>
              <p:ext uri="{D42A27DB-BD31-4B8C-83A1-F6EECF244321}">
                <p14:modId xmlns:p14="http://schemas.microsoft.com/office/powerpoint/2010/main" val="644222080"/>
              </p:ext>
            </p:extLst>
          </p:nvPr>
        </p:nvGraphicFramePr>
        <p:xfrm>
          <a:off x="838200" y="167866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2625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06498-2CE1-4E0D-8A97-A9167AB03397}"/>
              </a:ext>
            </a:extLst>
          </p:cNvPr>
          <p:cNvSpPr>
            <a:spLocks noGrp="1"/>
          </p:cNvSpPr>
          <p:nvPr>
            <p:ph type="title"/>
          </p:nvPr>
        </p:nvSpPr>
        <p:spPr>
          <a:xfrm>
            <a:off x="838200" y="448360"/>
            <a:ext cx="10515600" cy="928905"/>
          </a:xfrm>
        </p:spPr>
        <p:txBody>
          <a:bodyPr>
            <a:normAutofit/>
          </a:bodyPr>
          <a:lstStyle/>
          <a:p>
            <a:pPr algn="ctr"/>
            <a:r>
              <a:rPr lang="en-US" sz="5200" dirty="0">
                <a:ln w="0"/>
                <a:effectLst>
                  <a:outerShdw blurRad="38100" dist="19050" dir="2700000" algn="tl" rotWithShape="0">
                    <a:schemeClr val="dk1">
                      <a:alpha val="40000"/>
                    </a:schemeClr>
                  </a:outerShdw>
                </a:effectLst>
              </a:rPr>
              <a:t>Clear</a:t>
            </a:r>
          </a:p>
        </p:txBody>
      </p:sp>
      <p:sp>
        <p:nvSpPr>
          <p:cNvPr id="4" name="Content Placeholder 3">
            <a:extLst>
              <a:ext uri="{FF2B5EF4-FFF2-40B4-BE49-F238E27FC236}">
                <a16:creationId xmlns:a16="http://schemas.microsoft.com/office/drawing/2014/main" id="{2FEDB1C4-774E-443E-B3A3-6BFAB1EB9E6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1614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SS - Float and Clear CSS 3 Tutorial - Dot Net Stuff">
            <a:extLst>
              <a:ext uri="{FF2B5EF4-FFF2-40B4-BE49-F238E27FC236}">
                <a16:creationId xmlns:a16="http://schemas.microsoft.com/office/drawing/2014/main" id="{8A118245-AFE5-483A-B797-008D2DC1D2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27038" y="2062381"/>
            <a:ext cx="8937923" cy="303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4643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ear | CSS-Tricks">
            <a:extLst>
              <a:ext uri="{FF2B5EF4-FFF2-40B4-BE49-F238E27FC236}">
                <a16:creationId xmlns:a16="http://schemas.microsoft.com/office/drawing/2014/main" id="{9F4BE4C9-0F75-4C7A-A6E5-9927337DB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113" y="1183141"/>
            <a:ext cx="10545773" cy="449171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41439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Isosceles Triangle 26">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Isosceles Triangle 28">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075D7D-7A2A-432A-9D8B-41D12E374EB3}"/>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dirty="0"/>
              <a:t>CSS: Order of precedence</a:t>
            </a:r>
            <a:br>
              <a:rPr lang="en-US" sz="3600" dirty="0"/>
            </a:br>
            <a:r>
              <a:rPr lang="en-US" sz="3600" dirty="0"/>
              <a:t>(Specificity)</a:t>
            </a:r>
            <a:endParaRPr lang="en-US" sz="3600" kern="1200" dirty="0">
              <a:solidFill>
                <a:srgbClr val="080808"/>
              </a:solidFill>
              <a:latin typeface="+mj-lt"/>
              <a:ea typeface="+mj-ea"/>
              <a:cs typeface="+mj-cs"/>
            </a:endParaRPr>
          </a:p>
        </p:txBody>
      </p:sp>
      <p:sp>
        <p:nvSpPr>
          <p:cNvPr id="37" name="Rectangle 36">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111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36CFC0A-8C37-453C-9488-1B30FBC3B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08F19B-EFBD-4147-9A6D-7C7A2CCA5642}"/>
              </a:ext>
            </a:extLst>
          </p:cNvPr>
          <p:cNvSpPr>
            <a:spLocks noGrp="1"/>
          </p:cNvSpPr>
          <p:nvPr>
            <p:ph type="title"/>
          </p:nvPr>
        </p:nvSpPr>
        <p:spPr>
          <a:xfrm>
            <a:off x="1382597" y="3653622"/>
            <a:ext cx="9426806" cy="928356"/>
          </a:xfrm>
        </p:spPr>
        <p:txBody>
          <a:bodyPr vert="horz" lIns="91440" tIns="45720" rIns="91440" bIns="45720" rtlCol="0" anchor="b">
            <a:normAutofit/>
          </a:bodyPr>
          <a:lstStyle/>
          <a:p>
            <a:pPr algn="ctr"/>
            <a:r>
              <a:rPr lang="en-US" sz="4600" dirty="0">
                <a:solidFill>
                  <a:srgbClr val="1B1B1B"/>
                </a:solidFill>
              </a:rPr>
              <a:t>CSS Order of precedence (Specificity)</a:t>
            </a:r>
          </a:p>
        </p:txBody>
      </p:sp>
      <p:sp>
        <p:nvSpPr>
          <p:cNvPr id="3" name="Content Placeholder 2">
            <a:extLst>
              <a:ext uri="{FF2B5EF4-FFF2-40B4-BE49-F238E27FC236}">
                <a16:creationId xmlns:a16="http://schemas.microsoft.com/office/drawing/2014/main" id="{749D8D75-F7A3-43C1-8CA6-088404DBCF9C}"/>
              </a:ext>
            </a:extLst>
          </p:cNvPr>
          <p:cNvSpPr>
            <a:spLocks noGrp="1"/>
          </p:cNvSpPr>
          <p:nvPr>
            <p:ph idx="1"/>
          </p:nvPr>
        </p:nvSpPr>
        <p:spPr>
          <a:xfrm>
            <a:off x="1382597" y="5121033"/>
            <a:ext cx="9426806" cy="1100150"/>
          </a:xfrm>
        </p:spPr>
        <p:txBody>
          <a:bodyPr vert="horz" lIns="91440" tIns="45720" rIns="91440" bIns="45720" rtlCol="0">
            <a:normAutofit/>
          </a:bodyPr>
          <a:lstStyle/>
          <a:p>
            <a:pPr marL="0" indent="0" algn="ctr">
              <a:buNone/>
            </a:pPr>
            <a:r>
              <a:rPr lang="en-US" dirty="0">
                <a:solidFill>
                  <a:srgbClr val="1B1B1B"/>
                </a:solidFill>
              </a:rPr>
              <a:t>Which CSS property values are the most relevant to an element and, therefore, will be applied</a:t>
            </a:r>
          </a:p>
        </p:txBody>
      </p:sp>
      <p:sp>
        <p:nvSpPr>
          <p:cNvPr id="73" name="Oval 72">
            <a:extLst>
              <a:ext uri="{FF2B5EF4-FFF2-40B4-BE49-F238E27FC236}">
                <a16:creationId xmlns:a16="http://schemas.microsoft.com/office/drawing/2014/main" id="{FBC3EAFD-A275-4F9B-8F62-72B6678F3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526" y="933319"/>
            <a:ext cx="2463430" cy="2486070"/>
          </a:xfrm>
          <a:prstGeom prst="ellipse">
            <a:avLst/>
          </a:prstGeom>
          <a:solidFill>
            <a:srgbClr val="3A4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6E64A6D-2B9F-4AAD-AB42-A61BAF01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92" y="1268361"/>
            <a:ext cx="1956816" cy="1953058"/>
          </a:xfrm>
          <a:prstGeom prst="ellipse">
            <a:avLst/>
          </a:prstGeom>
          <a:solidFill>
            <a:srgbClr val="FFFFFF"/>
          </a:solidFill>
          <a:ln>
            <a:solidFill>
              <a:srgbClr val="3A47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SS BEM Syntax Basics">
            <a:extLst>
              <a:ext uri="{FF2B5EF4-FFF2-40B4-BE49-F238E27FC236}">
                <a16:creationId xmlns:a16="http://schemas.microsoft.com/office/drawing/2014/main" id="{90D8AA10-01DB-4C33-B29D-E6155B65F34A}"/>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a:stretch/>
        </p:blipFill>
        <p:spPr bwMode="auto">
          <a:xfrm>
            <a:off x="5181600" y="1330490"/>
            <a:ext cx="1828800" cy="1828800"/>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C51881DD-AD85-41BE-8A49-C2FB45800E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rcRect l="33525" t="5243" r="33525" b="36180"/>
          <a:stretch>
            <a:fillRect/>
          </a:stretch>
        </p:blipFill>
        <p:spPr>
          <a:xfrm>
            <a:off x="4860081" y="896194"/>
            <a:ext cx="2560320" cy="2560320"/>
          </a:xfrm>
          <a:custGeom>
            <a:avLst/>
            <a:gdLst>
              <a:gd name="connsiteX0" fmla="*/ 2008598 w 4017196"/>
              <a:gd name="connsiteY0" fmla="*/ 0 h 4017196"/>
              <a:gd name="connsiteX1" fmla="*/ 4017196 w 4017196"/>
              <a:gd name="connsiteY1" fmla="*/ 2008598 h 4017196"/>
              <a:gd name="connsiteX2" fmla="*/ 2008598 w 4017196"/>
              <a:gd name="connsiteY2" fmla="*/ 4017196 h 4017196"/>
              <a:gd name="connsiteX3" fmla="*/ 0 w 4017196"/>
              <a:gd name="connsiteY3" fmla="*/ 2008598 h 4017196"/>
              <a:gd name="connsiteX4" fmla="*/ 2008598 w 4017196"/>
              <a:gd name="connsiteY4" fmla="*/ 0 h 401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196" h="4017196">
                <a:moveTo>
                  <a:pt x="2008598" y="0"/>
                </a:moveTo>
                <a:cubicBezTo>
                  <a:pt x="3117916" y="0"/>
                  <a:pt x="4017196" y="899280"/>
                  <a:pt x="4017196" y="2008598"/>
                </a:cubicBezTo>
                <a:cubicBezTo>
                  <a:pt x="4017196" y="3117916"/>
                  <a:pt x="3117916" y="4017196"/>
                  <a:pt x="2008598" y="4017196"/>
                </a:cubicBezTo>
                <a:cubicBezTo>
                  <a:pt x="899280" y="4017196"/>
                  <a:pt x="0" y="3117916"/>
                  <a:pt x="0" y="2008598"/>
                </a:cubicBezTo>
                <a:cubicBezTo>
                  <a:pt x="0" y="899280"/>
                  <a:pt x="899280" y="0"/>
                  <a:pt x="2008598" y="0"/>
                </a:cubicBezTo>
                <a:close/>
              </a:path>
            </a:pathLst>
          </a:custGeom>
        </p:spPr>
      </p:pic>
      <p:cxnSp>
        <p:nvCxnSpPr>
          <p:cNvPr id="79" name="Straight Connector 78">
            <a:extLst>
              <a:ext uri="{FF2B5EF4-FFF2-40B4-BE49-F238E27FC236}">
                <a16:creationId xmlns:a16="http://schemas.microsoft.com/office/drawing/2014/main" id="{9AD20FE8-ED02-4CDE-83B1-A1436305C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5960" y="4971278"/>
            <a:ext cx="640080" cy="0"/>
          </a:xfrm>
          <a:prstGeom prst="line">
            <a:avLst/>
          </a:prstGeom>
          <a:ln w="28575">
            <a:solidFill>
              <a:srgbClr val="33B2E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607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CB1CA-FADC-4693-B2E2-25552EBF2C77}"/>
              </a:ext>
            </a:extLst>
          </p:cNvPr>
          <p:cNvSpPr>
            <a:spLocks noGrp="1"/>
          </p:cNvSpPr>
          <p:nvPr>
            <p:ph type="ctrTitle"/>
          </p:nvPr>
        </p:nvSpPr>
        <p:spPr>
          <a:xfrm>
            <a:off x="2213430" y="2728041"/>
            <a:ext cx="4978399" cy="1420088"/>
          </a:xfrm>
        </p:spPr>
        <p:txBody>
          <a:bodyPr anchor="b">
            <a:normAutofit/>
          </a:bodyPr>
          <a:lstStyle/>
          <a:p>
            <a:pPr algn="l"/>
            <a:r>
              <a:rPr lang="en-US" sz="5200" dirty="0"/>
              <a:t>RESOURCES </a:t>
            </a:r>
          </a:p>
        </p:txBody>
      </p:sp>
      <p:sp>
        <p:nvSpPr>
          <p:cNvPr id="3" name="Subtitle 2">
            <a:extLst>
              <a:ext uri="{FF2B5EF4-FFF2-40B4-BE49-F238E27FC236}">
                <a16:creationId xmlns:a16="http://schemas.microsoft.com/office/drawing/2014/main" id="{1DA0A164-64EF-423B-BB6E-A3BA9AD07F45}"/>
              </a:ext>
            </a:extLst>
          </p:cNvPr>
          <p:cNvSpPr>
            <a:spLocks noGrp="1"/>
          </p:cNvSpPr>
          <p:nvPr>
            <p:ph type="subTitle" idx="1"/>
          </p:nvPr>
        </p:nvSpPr>
        <p:spPr>
          <a:xfrm>
            <a:off x="2213429" y="4481312"/>
            <a:ext cx="4978399" cy="1865177"/>
          </a:xfrm>
        </p:spPr>
        <p:txBody>
          <a:bodyPr>
            <a:normAutofit/>
          </a:bodyPr>
          <a:lstStyle/>
          <a:p>
            <a:pPr algn="l"/>
            <a:r>
              <a:rPr lang="en-US" sz="2000" dirty="0"/>
              <a:t>https://www.codecademy.com/learn/learn-css/modules/learn-css-box-model/cheatsheet</a:t>
            </a:r>
          </a:p>
          <a:p>
            <a:pPr algn="l"/>
            <a:r>
              <a:rPr lang="en-US" sz="2000" dirty="0"/>
              <a:t>W3schools (Documentation)</a:t>
            </a:r>
          </a:p>
          <a:p>
            <a:pPr algn="l"/>
            <a:r>
              <a:rPr lang="en-US" sz="2000" dirty="0"/>
              <a:t>https://devdocs.io/</a:t>
            </a:r>
          </a:p>
          <a:p>
            <a:pPr algn="l"/>
            <a:r>
              <a:rPr lang="en-US" sz="2000" dirty="0"/>
              <a:t>https://developer.mozilla.org/en-US/</a:t>
            </a:r>
          </a:p>
        </p:txBody>
      </p:sp>
      <p:pic>
        <p:nvPicPr>
          <p:cNvPr id="7" name="Graphic 6" descr="Books">
            <a:extLst>
              <a:ext uri="{FF2B5EF4-FFF2-40B4-BE49-F238E27FC236}">
                <a16:creationId xmlns:a16="http://schemas.microsoft.com/office/drawing/2014/main" id="{3DAD114E-0DDA-4F62-9F5C-55DCE1D59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729" y="3192261"/>
            <a:ext cx="1289051" cy="1289051"/>
          </a:xfrm>
          <a:prstGeom prst="rect">
            <a:avLst/>
          </a:prstGeom>
        </p:spPr>
      </p:pic>
      <p:pic>
        <p:nvPicPr>
          <p:cNvPr id="9" name="Graphic 8" descr="Books">
            <a:extLst>
              <a:ext uri="{FF2B5EF4-FFF2-40B4-BE49-F238E27FC236}">
                <a16:creationId xmlns:a16="http://schemas.microsoft.com/office/drawing/2014/main" id="{D4CFBAB7-3C96-43C0-9677-4AD22CDCA67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877949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SS BEM Syntax Basics">
            <a:extLst>
              <a:ext uri="{FF2B5EF4-FFF2-40B4-BE49-F238E27FC236}">
                <a16:creationId xmlns:a16="http://schemas.microsoft.com/office/drawing/2014/main" id="{90D8AA10-01DB-4C33-B29D-E6155B65F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69" y="3571588"/>
            <a:ext cx="2367643" cy="2367643"/>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3B7208D-A218-44CA-81EC-A7F920A3B033}"/>
              </a:ext>
            </a:extLst>
          </p:cNvPr>
          <p:cNvSpPr txBox="1"/>
          <p:nvPr/>
        </p:nvSpPr>
        <p:spPr>
          <a:xfrm>
            <a:off x="638175" y="5939231"/>
            <a:ext cx="3248025" cy="638919"/>
          </a:xfrm>
          <a:prstGeom prst="rect">
            <a:avLst/>
          </a:prstGeom>
          <a:noFill/>
        </p:spPr>
        <p:txBody>
          <a:bodyPr wrap="square" anchor="t">
            <a:normAutofit fontScale="92500"/>
          </a:bodyPr>
          <a:lstStyle/>
          <a:p>
            <a:pPr>
              <a:spcAft>
                <a:spcPts val="600"/>
              </a:spcAft>
            </a:pPr>
            <a:r>
              <a:rPr lang="en-US" sz="1400" dirty="0"/>
              <a:t>https://www.smashingmagazine.com/2007/07/css-specificity-things-you-should-know/</a:t>
            </a:r>
          </a:p>
        </p:txBody>
      </p:sp>
      <p:sp>
        <p:nvSpPr>
          <p:cNvPr id="2" name="Title 1">
            <a:extLst>
              <a:ext uri="{FF2B5EF4-FFF2-40B4-BE49-F238E27FC236}">
                <a16:creationId xmlns:a16="http://schemas.microsoft.com/office/drawing/2014/main" id="{E108F19B-EFBD-4147-9A6D-7C7A2CCA5642}"/>
              </a:ext>
            </a:extLst>
          </p:cNvPr>
          <p:cNvSpPr>
            <a:spLocks noGrp="1"/>
          </p:cNvSpPr>
          <p:nvPr>
            <p:ph type="title"/>
          </p:nvPr>
        </p:nvSpPr>
        <p:spPr>
          <a:xfrm>
            <a:off x="638175" y="171162"/>
            <a:ext cx="3248025" cy="2371148"/>
          </a:xfrm>
        </p:spPr>
        <p:txBody>
          <a:bodyPr vert="horz" lIns="91440" tIns="45720" rIns="91440" bIns="45720" rtlCol="0" anchor="ctr">
            <a:normAutofit/>
          </a:bodyPr>
          <a:lstStyle/>
          <a:p>
            <a:pPr algn="ctr"/>
            <a:r>
              <a:rPr lang="en-US" sz="3200" kern="1200" dirty="0">
                <a:solidFill>
                  <a:srgbClr val="FFFFFF"/>
                </a:solidFill>
                <a:latin typeface="+mj-lt"/>
                <a:ea typeface="+mj-ea"/>
                <a:cs typeface="+mj-cs"/>
              </a:rPr>
              <a:t>CSS: Order of precedence</a:t>
            </a:r>
            <a:br>
              <a:rPr lang="en-US" sz="3200" kern="1200" dirty="0">
                <a:solidFill>
                  <a:srgbClr val="FFFFFF"/>
                </a:solidFill>
                <a:latin typeface="+mj-lt"/>
                <a:ea typeface="+mj-ea"/>
                <a:cs typeface="+mj-cs"/>
              </a:rPr>
            </a:br>
            <a:r>
              <a:rPr lang="en-US" sz="3200" kern="1200" dirty="0">
                <a:solidFill>
                  <a:srgbClr val="FFFFFF"/>
                </a:solidFill>
                <a:latin typeface="+mj-lt"/>
                <a:ea typeface="+mj-ea"/>
                <a:cs typeface="+mj-cs"/>
              </a:rPr>
              <a:t>(Specificity)</a:t>
            </a:r>
          </a:p>
        </p:txBody>
      </p:sp>
      <p:sp>
        <p:nvSpPr>
          <p:cNvPr id="3" name="Content Placeholder 2">
            <a:extLst>
              <a:ext uri="{FF2B5EF4-FFF2-40B4-BE49-F238E27FC236}">
                <a16:creationId xmlns:a16="http://schemas.microsoft.com/office/drawing/2014/main" id="{749D8D75-F7A3-43C1-8CA6-088404DBCF9C}"/>
              </a:ext>
            </a:extLst>
          </p:cNvPr>
          <p:cNvSpPr>
            <a:spLocks noGrp="1"/>
          </p:cNvSpPr>
          <p:nvPr>
            <p:ph idx="1"/>
          </p:nvPr>
        </p:nvSpPr>
        <p:spPr>
          <a:xfrm>
            <a:off x="4213225" y="1583131"/>
            <a:ext cx="7340600" cy="4356100"/>
          </a:xfrm>
        </p:spPr>
        <p:txBody>
          <a:bodyPr wrap="square" anchor="t">
            <a:normAutofit/>
          </a:bodyPr>
          <a:lstStyle/>
          <a:p>
            <a:pPr marL="514350" indent="-514350">
              <a:buFont typeface="+mj-lt"/>
              <a:buAutoNum type="arabicPeriod"/>
            </a:pPr>
            <a:r>
              <a:rPr lang="en-US" dirty="0"/>
              <a:t>inline CSS ( HTML style attribute ) overrides CSS rules in style tag and CSS file</a:t>
            </a:r>
          </a:p>
          <a:p>
            <a:pPr marL="514350" indent="-514350">
              <a:buFont typeface="+mj-lt"/>
              <a:buAutoNum type="arabicPeriod"/>
            </a:pPr>
            <a:r>
              <a:rPr lang="en-US" dirty="0"/>
              <a:t>a more specific selector takes precedence over a less specific one</a:t>
            </a:r>
          </a:p>
          <a:p>
            <a:pPr marL="514350" indent="-514350">
              <a:buFont typeface="+mj-lt"/>
              <a:buAutoNum type="arabicPeriod"/>
            </a:pPr>
            <a:r>
              <a:rPr lang="en-US" dirty="0"/>
              <a:t>rules that appear later in the code override earlier rules if both have the same specificity.</a:t>
            </a:r>
          </a:p>
          <a:p>
            <a:pPr marL="514350" indent="-514350">
              <a:buFont typeface="+mj-lt"/>
              <a:buAutoNum type="arabicPeriod"/>
            </a:pPr>
            <a:r>
              <a:rPr lang="en-US" dirty="0"/>
              <a:t>A CSS rule with !important always takes precedence.</a:t>
            </a:r>
          </a:p>
        </p:txBody>
      </p:sp>
    </p:spTree>
    <p:extLst>
      <p:ext uri="{BB962C8B-B14F-4D97-AF65-F5344CB8AC3E}">
        <p14:creationId xmlns:p14="http://schemas.microsoft.com/office/powerpoint/2010/main" val="628432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4D53388E-789E-44CD-A28E-163FB1052888}"/>
              </a:ext>
            </a:extLst>
          </p:cNvPr>
          <p:cNvPicPr>
            <a:picLocks noChangeAspect="1"/>
          </p:cNvPicPr>
          <p:nvPr/>
        </p:nvPicPr>
        <p:blipFill rotWithShape="1">
          <a:blip r:embed="rId3"/>
          <a:srcRect t="9655"/>
          <a:stretch/>
        </p:blipFill>
        <p:spPr>
          <a:xfrm>
            <a:off x="20" y="1282"/>
            <a:ext cx="12191980" cy="6856718"/>
          </a:xfrm>
          <a:prstGeom prst="rect">
            <a:avLst/>
          </a:prstGeom>
        </p:spPr>
      </p:pic>
    </p:spTree>
    <p:extLst>
      <p:ext uri="{BB962C8B-B14F-4D97-AF65-F5344CB8AC3E}">
        <p14:creationId xmlns:p14="http://schemas.microsoft.com/office/powerpoint/2010/main" val="468276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2C5C99-2144-4F67-BDF0-66C9094A7A57}"/>
              </a:ext>
            </a:extLst>
          </p:cNvPr>
          <p:cNvPicPr>
            <a:picLocks noChangeAspect="1"/>
          </p:cNvPicPr>
          <p:nvPr/>
        </p:nvPicPr>
        <p:blipFill rotWithShape="1">
          <a:blip r:embed="rId3"/>
          <a:srcRect l="1935" t="18611" r="5658" b="2185"/>
          <a:stretch/>
        </p:blipFill>
        <p:spPr>
          <a:xfrm>
            <a:off x="596464" y="387986"/>
            <a:ext cx="11000232" cy="5727900"/>
          </a:xfrm>
          <a:prstGeom prst="rect">
            <a:avLst/>
          </a:prstGeom>
        </p:spPr>
      </p:pic>
      <p:cxnSp>
        <p:nvCxnSpPr>
          <p:cNvPr id="16"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7803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1604454D-32D6-4264-B5A5-F0B2A379BF68}"/>
              </a:ext>
            </a:extLst>
          </p:cNvPr>
          <p:cNvPicPr>
            <a:picLocks noChangeAspect="1"/>
          </p:cNvPicPr>
          <p:nvPr/>
        </p:nvPicPr>
        <p:blipFill rotWithShape="1">
          <a:blip r:embed="rId3"/>
          <a:srcRect b="1334"/>
          <a:stretch/>
        </p:blipFill>
        <p:spPr>
          <a:xfrm>
            <a:off x="20" y="1282"/>
            <a:ext cx="12191980" cy="6856718"/>
          </a:xfrm>
          <a:prstGeom prst="rect">
            <a:avLst/>
          </a:prstGeom>
        </p:spPr>
      </p:pic>
    </p:spTree>
    <p:extLst>
      <p:ext uri="{BB962C8B-B14F-4D97-AF65-F5344CB8AC3E}">
        <p14:creationId xmlns:p14="http://schemas.microsoft.com/office/powerpoint/2010/main" val="1398662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49F40468-D4EB-4DF9-94B6-B53C8568E971}"/>
              </a:ext>
            </a:extLst>
          </p:cNvPr>
          <p:cNvPicPr>
            <a:picLocks noChangeAspect="1"/>
          </p:cNvPicPr>
          <p:nvPr/>
        </p:nvPicPr>
        <p:blipFill rotWithShape="1">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462843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25D10066-9857-4ED2-AAB8-17D0DDA4F3F9}"/>
              </a:ext>
            </a:extLst>
          </p:cNvPr>
          <p:cNvPicPr>
            <a:picLocks noChangeAspect="1"/>
          </p:cNvPicPr>
          <p:nvPr/>
        </p:nvPicPr>
        <p:blipFill rotWithShape="1">
          <a:blip r:embed="rId3"/>
          <a:srcRect r="24" b="3452"/>
          <a:stretch/>
        </p:blipFill>
        <p:spPr>
          <a:xfrm>
            <a:off x="0" y="0"/>
            <a:ext cx="12188952" cy="6856718"/>
          </a:xfrm>
          <a:prstGeom prst="rect">
            <a:avLst/>
          </a:prstGeom>
        </p:spPr>
      </p:pic>
    </p:spTree>
    <p:extLst>
      <p:ext uri="{BB962C8B-B14F-4D97-AF65-F5344CB8AC3E}">
        <p14:creationId xmlns:p14="http://schemas.microsoft.com/office/powerpoint/2010/main" val="1814020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BC6103B0-6176-49CF-8B21-C2A8F18A8143}"/>
              </a:ext>
            </a:extLst>
          </p:cNvPr>
          <p:cNvPicPr>
            <a:picLocks noChangeAspect="1"/>
          </p:cNvPicPr>
          <p:nvPr/>
        </p:nvPicPr>
        <p:blipFill rotWithShape="1">
          <a:blip r:embed="rId3"/>
          <a:srcRect r="1405" b="90"/>
          <a:stretch/>
        </p:blipFill>
        <p:spPr>
          <a:xfrm>
            <a:off x="0" y="0"/>
            <a:ext cx="12249301" cy="6858000"/>
          </a:xfrm>
          <a:prstGeom prst="rect">
            <a:avLst/>
          </a:prstGeom>
        </p:spPr>
      </p:pic>
    </p:spTree>
    <p:extLst>
      <p:ext uri="{BB962C8B-B14F-4D97-AF65-F5344CB8AC3E}">
        <p14:creationId xmlns:p14="http://schemas.microsoft.com/office/powerpoint/2010/main" val="3133814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F89C-48CE-4015-ACE9-EDE8F0AC3F0D}"/>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5892C277-6A40-4DBF-9935-5E7973442675}"/>
              </a:ext>
            </a:extLst>
          </p:cNvPr>
          <p:cNvSpPr>
            <a:spLocks noGrp="1"/>
          </p:cNvSpPr>
          <p:nvPr>
            <p:ph idx="1"/>
          </p:nvPr>
        </p:nvSpPr>
        <p:spPr>
          <a:xfrm>
            <a:off x="838200" y="2302329"/>
            <a:ext cx="10515600" cy="3401106"/>
          </a:xfrm>
        </p:spPr>
        <p:txBody>
          <a:bodyPr/>
          <a:lstStyle/>
          <a:p>
            <a:r>
              <a:rPr lang="en-US" dirty="0"/>
              <a:t>When multiple declarations have equal specificity, the last declaration found in the CSS is applied to the element</a:t>
            </a:r>
          </a:p>
          <a:p>
            <a:endParaRPr lang="en-US" dirty="0"/>
          </a:p>
          <a:p>
            <a:r>
              <a:rPr lang="en-US" dirty="0"/>
              <a:t>Universal selector (*), combinators (+, &gt;, ~, ' ', ||) have no effect on specificity.</a:t>
            </a:r>
          </a:p>
          <a:p>
            <a:endParaRPr lang="en-US" dirty="0"/>
          </a:p>
          <a:p>
            <a:endParaRPr lang="en-US" dirty="0"/>
          </a:p>
        </p:txBody>
      </p:sp>
    </p:spTree>
    <p:extLst>
      <p:ext uri="{BB962C8B-B14F-4D97-AF65-F5344CB8AC3E}">
        <p14:creationId xmlns:p14="http://schemas.microsoft.com/office/powerpoint/2010/main" val="1597109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7B4205DA-7D99-442E-9998-1FE58EA67686}"/>
              </a:ext>
            </a:extLst>
          </p:cNvPr>
          <p:cNvPicPr>
            <a:picLocks noChangeAspect="1"/>
          </p:cNvPicPr>
          <p:nvPr/>
        </p:nvPicPr>
        <p:blipFill rotWithShape="1">
          <a:blip r:embed="rId3"/>
          <a:srcRect r="6175"/>
          <a:stretch/>
        </p:blipFill>
        <p:spPr>
          <a:xfrm>
            <a:off x="6355279" y="866272"/>
            <a:ext cx="5261296" cy="5268564"/>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4E3BE728-610B-4FA6-8141-783985FF3EC9}"/>
              </a:ext>
            </a:extLst>
          </p:cNvPr>
          <p:cNvPicPr>
            <a:picLocks noChangeAspect="1"/>
          </p:cNvPicPr>
          <p:nvPr/>
        </p:nvPicPr>
        <p:blipFill rotWithShape="1">
          <a:blip r:embed="rId4"/>
          <a:srcRect r="5548"/>
          <a:stretch/>
        </p:blipFill>
        <p:spPr>
          <a:xfrm>
            <a:off x="509670" y="1019164"/>
            <a:ext cx="5384792" cy="4962781"/>
          </a:xfrm>
          <a:prstGeom prst="rect">
            <a:avLst/>
          </a:prstGeom>
        </p:spPr>
      </p:pic>
    </p:spTree>
    <p:extLst>
      <p:ext uri="{BB962C8B-B14F-4D97-AF65-F5344CB8AC3E}">
        <p14:creationId xmlns:p14="http://schemas.microsoft.com/office/powerpoint/2010/main" val="927023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A8EC-E888-4CF4-A288-193EDCE3C49B}"/>
              </a:ext>
            </a:extLst>
          </p:cNvPr>
          <p:cNvSpPr>
            <a:spLocks noGrp="1"/>
          </p:cNvSpPr>
          <p:nvPr>
            <p:ph type="title"/>
          </p:nvPr>
        </p:nvSpPr>
        <p:spPr/>
        <p:txBody>
          <a:bodyPr/>
          <a:lstStyle/>
          <a:p>
            <a:r>
              <a:rPr lang="en-US" dirty="0"/>
              <a:t>Flex</a:t>
            </a:r>
          </a:p>
        </p:txBody>
      </p:sp>
      <p:sp>
        <p:nvSpPr>
          <p:cNvPr id="3" name="Content Placeholder 2">
            <a:extLst>
              <a:ext uri="{FF2B5EF4-FFF2-40B4-BE49-F238E27FC236}">
                <a16:creationId xmlns:a16="http://schemas.microsoft.com/office/drawing/2014/main" id="{FE38D65C-504D-4797-B600-FE82BE8988D3}"/>
              </a:ext>
            </a:extLst>
          </p:cNvPr>
          <p:cNvSpPr>
            <a:spLocks noGrp="1"/>
          </p:cNvSpPr>
          <p:nvPr>
            <p:ph idx="1"/>
          </p:nvPr>
        </p:nvSpPr>
        <p:spPr/>
        <p:txBody>
          <a:bodyPr/>
          <a:lstStyle/>
          <a:p>
            <a:r>
              <a:rPr lang="en-US" dirty="0">
                <a:hlinkClick r:id="rId2"/>
              </a:rPr>
              <a:t>https://css-tricks.com/snippets/css/a-guide-to-flexbox/</a:t>
            </a:r>
            <a:endParaRPr lang="en-US" dirty="0"/>
          </a:p>
          <a:p>
            <a:r>
              <a:rPr lang="en-US" dirty="0">
                <a:hlinkClick r:id="rId3"/>
              </a:rPr>
              <a:t>https://css-tricks.com/almanac/properties/f/flex-wrap/</a:t>
            </a:r>
            <a:endParaRPr lang="en-US" dirty="0"/>
          </a:p>
          <a:p>
            <a:endParaRPr lang="en-US" dirty="0"/>
          </a:p>
        </p:txBody>
      </p:sp>
    </p:spTree>
    <p:extLst>
      <p:ext uri="{BB962C8B-B14F-4D97-AF65-F5344CB8AC3E}">
        <p14:creationId xmlns:p14="http://schemas.microsoft.com/office/powerpoint/2010/main" val="798567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a:extLst>
              <a:ext uri="{FF2B5EF4-FFF2-40B4-BE49-F238E27FC236}">
                <a16:creationId xmlns:a16="http://schemas.microsoft.com/office/drawing/2014/main" id="{8A169AA8-4122-4E63-B3F9-67EFE1CB789A}"/>
              </a:ext>
            </a:extLst>
          </p:cNvPr>
          <p:cNvPicPr>
            <a:picLocks noChangeAspect="1"/>
          </p:cNvPicPr>
          <p:nvPr/>
        </p:nvPicPr>
        <p:blipFill rotWithShape="1">
          <a:blip r:embed="rId3">
            <a:extLst>
              <a:ext uri="{28A0092B-C50C-407E-A947-70E740481C1C}">
                <a14:useLocalDpi xmlns:a14="http://schemas.microsoft.com/office/drawing/2010/main" val="0"/>
              </a:ext>
            </a:extLst>
          </a:blip>
          <a:srcRect t="2359" b="17299"/>
          <a:stretch/>
        </p:blipFill>
        <p:spPr>
          <a:xfrm>
            <a:off x="0" y="1225925"/>
            <a:ext cx="10014433" cy="5632075"/>
          </a:xfrm>
          <a:prstGeom prst="rect">
            <a:avLst/>
          </a:prstGeom>
        </p:spPr>
      </p:pic>
      <p:sp>
        <p:nvSpPr>
          <p:cNvPr id="7" name="TextBox 6">
            <a:extLst>
              <a:ext uri="{FF2B5EF4-FFF2-40B4-BE49-F238E27FC236}">
                <a16:creationId xmlns:a16="http://schemas.microsoft.com/office/drawing/2014/main" id="{DA3DF197-ED13-4AAB-AEA5-AE34EA3E4B4D}"/>
              </a:ext>
            </a:extLst>
          </p:cNvPr>
          <p:cNvSpPr txBox="1"/>
          <p:nvPr/>
        </p:nvSpPr>
        <p:spPr>
          <a:xfrm>
            <a:off x="1722098" y="1225925"/>
            <a:ext cx="3911259" cy="13542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spcAft>
                <a:spcPts val="600"/>
              </a:spcAft>
              <a:buNone/>
            </a:pPr>
            <a:r>
              <a:rPr lang="en-US" sz="2400" dirty="0"/>
              <a:t>HTML -&gt; PAGE STRUCTURE</a:t>
            </a:r>
          </a:p>
          <a:p>
            <a:pPr marL="0" indent="0">
              <a:spcAft>
                <a:spcPts val="600"/>
              </a:spcAft>
              <a:buNone/>
            </a:pPr>
            <a:r>
              <a:rPr lang="en-US" sz="2400" dirty="0"/>
              <a:t>CSS -&gt; STYLE</a:t>
            </a:r>
          </a:p>
          <a:p>
            <a:pPr marL="0" indent="0">
              <a:spcAft>
                <a:spcPts val="600"/>
              </a:spcAft>
              <a:buNone/>
            </a:pPr>
            <a:r>
              <a:rPr lang="en-US" sz="2400" dirty="0"/>
              <a:t>JS -&gt; Behavior </a:t>
            </a:r>
          </a:p>
        </p:txBody>
      </p:sp>
      <p:sp>
        <p:nvSpPr>
          <p:cNvPr id="9" name="TextBox 8">
            <a:extLst>
              <a:ext uri="{FF2B5EF4-FFF2-40B4-BE49-F238E27FC236}">
                <a16:creationId xmlns:a16="http://schemas.microsoft.com/office/drawing/2014/main" id="{E4306652-3725-410A-A00D-79AE33BA78DD}"/>
              </a:ext>
            </a:extLst>
          </p:cNvPr>
          <p:cNvSpPr txBox="1"/>
          <p:nvPr/>
        </p:nvSpPr>
        <p:spPr>
          <a:xfrm>
            <a:off x="8332531" y="6487386"/>
            <a:ext cx="3857945" cy="369332"/>
          </a:xfrm>
          <a:prstGeom prst="rect">
            <a:avLst/>
          </a:prstGeom>
          <a:noFill/>
        </p:spPr>
        <p:txBody>
          <a:bodyPr wrap="square">
            <a:spAutoFit/>
          </a:bodyPr>
          <a:lstStyle/>
          <a:p>
            <a:pPr>
              <a:spcAft>
                <a:spcPts val="600"/>
              </a:spcAft>
            </a:pPr>
            <a:r>
              <a:rPr lang="en-US" dirty="0"/>
              <a:t>https://codepen.io/giana/pen/GJMBEv</a:t>
            </a:r>
          </a:p>
        </p:txBody>
      </p:sp>
    </p:spTree>
    <p:extLst>
      <p:ext uri="{BB962C8B-B14F-4D97-AF65-F5344CB8AC3E}">
        <p14:creationId xmlns:p14="http://schemas.microsoft.com/office/powerpoint/2010/main" val="332336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1075D7D-7A2A-432A-9D8B-41D12E374EB3}"/>
              </a:ext>
            </a:extLst>
          </p:cNvPr>
          <p:cNvSpPr>
            <a:spLocks noGrp="1"/>
          </p:cNvSpPr>
          <p:nvPr>
            <p:ph type="title"/>
          </p:nvPr>
        </p:nvSpPr>
        <p:spPr>
          <a:xfrm>
            <a:off x="8842248" y="1481328"/>
            <a:ext cx="2926080" cy="2468880"/>
          </a:xfrm>
        </p:spPr>
        <p:txBody>
          <a:bodyPr vert="horz" lIns="91440" tIns="45720" rIns="91440" bIns="45720" rtlCol="0" anchor="b">
            <a:normAutofit/>
          </a:bodyPr>
          <a:lstStyle/>
          <a:p>
            <a:r>
              <a:rPr lang="en-US" sz="4000"/>
              <a:t>CSS Debugging </a:t>
            </a:r>
          </a:p>
        </p:txBody>
      </p:sp>
      <p:sp>
        <p:nvSpPr>
          <p:cNvPr id="66"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Shape 69">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Picture 3" descr="A picture containing text, person, picture frame&#10;&#10;Description automatically generated">
            <a:extLst>
              <a:ext uri="{FF2B5EF4-FFF2-40B4-BE49-F238E27FC236}">
                <a16:creationId xmlns:a16="http://schemas.microsoft.com/office/drawing/2014/main" id="{943E452D-6568-48CD-87A8-E481958C5EF5}"/>
              </a:ext>
            </a:extLst>
          </p:cNvPr>
          <p:cNvPicPr>
            <a:picLocks noChangeAspect="1"/>
          </p:cNvPicPr>
          <p:nvPr/>
        </p:nvPicPr>
        <p:blipFill rotWithShape="1">
          <a:blip r:embed="rId3">
            <a:extLst>
              <a:ext uri="{28A0092B-C50C-407E-A947-70E740481C1C}">
                <a14:useLocalDpi xmlns:a14="http://schemas.microsoft.com/office/drawing/2010/main" val="0"/>
              </a:ext>
            </a:extLst>
          </a:blip>
          <a:srcRect r="1" b="8218"/>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33564404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376ED2-2DAB-4F1A-8585-640BBAA3D7FE}"/>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CSS Debugging </a:t>
            </a:r>
          </a:p>
        </p:txBody>
      </p:sp>
      <p:pic>
        <p:nvPicPr>
          <p:cNvPr id="5" name="Picture 4">
            <a:extLst>
              <a:ext uri="{FF2B5EF4-FFF2-40B4-BE49-F238E27FC236}">
                <a16:creationId xmlns:a16="http://schemas.microsoft.com/office/drawing/2014/main" id="{2636AAA4-1CC2-45FA-B745-D4277D964890}"/>
              </a:ext>
            </a:extLst>
          </p:cNvPr>
          <p:cNvPicPr>
            <a:picLocks noChangeAspect="1"/>
          </p:cNvPicPr>
          <p:nvPr/>
        </p:nvPicPr>
        <p:blipFill rotWithShape="1">
          <a:blip r:embed="rId3"/>
          <a:srcRect l="3014" r="10946" b="2"/>
          <a:stretch/>
        </p:blipFill>
        <p:spPr>
          <a:xfrm>
            <a:off x="841248" y="2516777"/>
            <a:ext cx="5902452" cy="3464295"/>
          </a:xfrm>
          <a:prstGeom prst="rect">
            <a:avLst/>
          </a:prstGeom>
        </p:spPr>
      </p:pic>
      <p:sp>
        <p:nvSpPr>
          <p:cNvPr id="3" name="Content Placeholder 2">
            <a:extLst>
              <a:ext uri="{FF2B5EF4-FFF2-40B4-BE49-F238E27FC236}">
                <a16:creationId xmlns:a16="http://schemas.microsoft.com/office/drawing/2014/main" id="{98E0124E-35C6-412A-9793-EF28DE6F3908}"/>
              </a:ext>
            </a:extLst>
          </p:cNvPr>
          <p:cNvSpPr>
            <a:spLocks noGrp="1"/>
          </p:cNvSpPr>
          <p:nvPr>
            <p:ph idx="1"/>
          </p:nvPr>
        </p:nvSpPr>
        <p:spPr>
          <a:xfrm>
            <a:off x="7137653" y="3230837"/>
            <a:ext cx="4359402" cy="2036173"/>
          </a:xfrm>
        </p:spPr>
        <p:txBody>
          <a:bodyPr anchor="ctr">
            <a:normAutofit/>
          </a:bodyPr>
          <a:lstStyle/>
          <a:p>
            <a:r>
              <a:rPr lang="en-US" sz="2200" dirty="0"/>
              <a:t>Chrome Developer Tools</a:t>
            </a:r>
          </a:p>
          <a:p>
            <a:r>
              <a:rPr lang="en-US" sz="2200" dirty="0">
                <a:hlinkClick r:id="rId4"/>
              </a:rPr>
              <a:t>http://jigsaw.w3.org/css-validator</a:t>
            </a:r>
            <a:endParaRPr lang="en-US" sz="2200" dirty="0"/>
          </a:p>
        </p:txBody>
      </p:sp>
    </p:spTree>
    <p:extLst>
      <p:ext uri="{BB962C8B-B14F-4D97-AF65-F5344CB8AC3E}">
        <p14:creationId xmlns:p14="http://schemas.microsoft.com/office/powerpoint/2010/main" val="27391482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C1E7-C367-40F5-9B4E-9958FB48BA57}"/>
              </a:ext>
            </a:extLst>
          </p:cNvPr>
          <p:cNvSpPr>
            <a:spLocks noGrp="1"/>
          </p:cNvSpPr>
          <p:nvPr>
            <p:ph type="title"/>
          </p:nvPr>
        </p:nvSpPr>
        <p:spPr/>
        <p:txBody>
          <a:bodyPr/>
          <a:lstStyle/>
          <a:p>
            <a:r>
              <a:rPr lang="en-US" dirty="0"/>
              <a:t>Side Note</a:t>
            </a:r>
          </a:p>
        </p:txBody>
      </p:sp>
      <p:sp>
        <p:nvSpPr>
          <p:cNvPr id="3" name="Content Placeholder 2">
            <a:extLst>
              <a:ext uri="{FF2B5EF4-FFF2-40B4-BE49-F238E27FC236}">
                <a16:creationId xmlns:a16="http://schemas.microsoft.com/office/drawing/2014/main" id="{B738129A-6DA4-4223-A07D-18C024A55C5F}"/>
              </a:ext>
            </a:extLst>
          </p:cNvPr>
          <p:cNvSpPr>
            <a:spLocks noGrp="1"/>
          </p:cNvSpPr>
          <p:nvPr>
            <p:ph idx="1"/>
          </p:nvPr>
        </p:nvSpPr>
        <p:spPr>
          <a:xfrm>
            <a:off x="838200" y="2318656"/>
            <a:ext cx="10515600" cy="4021591"/>
          </a:xfrm>
        </p:spPr>
        <p:txBody>
          <a:bodyPr/>
          <a:lstStyle/>
          <a:p>
            <a:pPr indent="-228600">
              <a:lnSpc>
                <a:spcPct val="90000"/>
              </a:lnSpc>
              <a:spcAft>
                <a:spcPts val="600"/>
              </a:spcAft>
              <a:buFont typeface="Arial" panose="020B0604020202020204" pitchFamily="34" charset="0"/>
              <a:buChar char="•"/>
            </a:pPr>
            <a:r>
              <a:rPr lang="en-US" sz="2800" dirty="0"/>
              <a:t>CSS can be quite frustrating for a beginner. Have patience when learning how to select individual elements and how-to layout a whole page.</a:t>
            </a:r>
          </a:p>
          <a:p>
            <a:pPr indent="-228600">
              <a:lnSpc>
                <a:spcPct val="90000"/>
              </a:lnSpc>
              <a:spcAft>
                <a:spcPts val="600"/>
              </a:spcAft>
              <a:buFont typeface="Arial" panose="020B0604020202020204" pitchFamily="34" charset="0"/>
              <a:buChar char="•"/>
            </a:pPr>
            <a:r>
              <a:rPr lang="en-US" sz="2800" dirty="0"/>
              <a:t>I suggest you keep practicing it bit-by-bit. Whenever you make a new app, spend some time trying a different part of CSS to learn it. Whenever you stumble across a site you think looks cool, try to re-create it.</a:t>
            </a:r>
          </a:p>
          <a:p>
            <a:endParaRPr lang="en-US" dirty="0"/>
          </a:p>
        </p:txBody>
      </p:sp>
    </p:spTree>
    <p:extLst>
      <p:ext uri="{BB962C8B-B14F-4D97-AF65-F5344CB8AC3E}">
        <p14:creationId xmlns:p14="http://schemas.microsoft.com/office/powerpoint/2010/main" val="31497742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3EB97-3A78-421A-BAD5-1B5625A0CB08}"/>
              </a:ext>
            </a:extLst>
          </p:cNvPr>
          <p:cNvSpPr>
            <a:spLocks noGrp="1"/>
          </p:cNvSpPr>
          <p:nvPr>
            <p:ph type="title"/>
          </p:nvPr>
        </p:nvSpPr>
        <p:spPr>
          <a:xfrm>
            <a:off x="1075767" y="1188637"/>
            <a:ext cx="2988234" cy="4480726"/>
          </a:xfrm>
        </p:spPr>
        <p:txBody>
          <a:bodyPr vert="horz" lIns="91440" tIns="45720" rIns="91440" bIns="45720" rtlCol="0" anchor="ctr">
            <a:normAutofit/>
          </a:bodyPr>
          <a:lstStyle/>
          <a:p>
            <a:pPr algn="r"/>
            <a:r>
              <a:rPr lang="en-US" sz="6600" kern="1200">
                <a:solidFill>
                  <a:schemeClr val="tx1"/>
                </a:solidFill>
                <a:latin typeface="+mj-lt"/>
                <a:ea typeface="+mj-ea"/>
                <a:cs typeface="+mj-cs"/>
              </a:rPr>
              <a:t>Utilities </a:t>
            </a:r>
          </a:p>
        </p:txBody>
      </p:sp>
      <p:cxnSp>
        <p:nvCxnSpPr>
          <p:cNvPr id="20" name="Straight Connector 19">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3BA12D3-F43C-46EB-A395-881A35432E8F}"/>
              </a:ext>
            </a:extLst>
          </p:cNvPr>
          <p:cNvSpPr txBox="1"/>
          <p:nvPr/>
        </p:nvSpPr>
        <p:spPr>
          <a:xfrm>
            <a:off x="4787940" y="1852862"/>
            <a:ext cx="6625243" cy="3236496"/>
          </a:xfrm>
          <a:prstGeom prst="rect">
            <a:avLst/>
          </a:prstGeom>
        </p:spPr>
        <p:txBody>
          <a:bodyPr vert="horz" lIns="91440" tIns="45720" rIns="91440" bIns="45720" rtlCol="0" anchor="ctr">
            <a:normAutofit fontScale="92500" lnSpcReduction="20000"/>
          </a:bodyPr>
          <a:lstStyle/>
          <a:p>
            <a:pPr indent="-228600">
              <a:buFont typeface="Arial" panose="020B0604020202020204" pitchFamily="34" charset="0"/>
              <a:buChar char="•"/>
            </a:pPr>
            <a:r>
              <a:rPr lang="en-US" sz="2400" dirty="0"/>
              <a:t>Vector icons </a:t>
            </a:r>
            <a:r>
              <a:rPr lang="en-US" sz="2400" dirty="0">
                <a:hlinkClick r:id="rId3"/>
              </a:rPr>
              <a:t>https://www.flaticon.com/</a:t>
            </a:r>
            <a:endParaRPr lang="en-US" sz="2400" dirty="0"/>
          </a:p>
          <a:p>
            <a:pPr indent="-228600">
              <a:buFont typeface="Arial" panose="020B0604020202020204" pitchFamily="34" charset="0"/>
              <a:buChar char="•"/>
            </a:pPr>
            <a:r>
              <a:rPr lang="en-US" sz="2400" dirty="0"/>
              <a:t>Vectors </a:t>
            </a:r>
            <a:r>
              <a:rPr lang="en-US" sz="2400" dirty="0">
                <a:hlinkClick r:id="rId4"/>
              </a:rPr>
              <a:t>https://fontawesome.com/</a:t>
            </a:r>
            <a:endParaRPr lang="en-US" sz="2400" dirty="0"/>
          </a:p>
          <a:p>
            <a:pPr indent="-228600">
              <a:buFont typeface="Arial" panose="020B0604020202020204" pitchFamily="34" charset="0"/>
              <a:buChar char="•"/>
            </a:pPr>
            <a:r>
              <a:rPr lang="en-US" sz="2400" dirty="0"/>
              <a:t>Google Fonts </a:t>
            </a:r>
            <a:r>
              <a:rPr lang="en-US" sz="2400" dirty="0">
                <a:hlinkClick r:id="rId5"/>
              </a:rPr>
              <a:t>https://fonts.google.com/</a:t>
            </a:r>
            <a:endParaRPr lang="en-US" sz="2400" dirty="0"/>
          </a:p>
          <a:p>
            <a:pPr indent="-228600">
              <a:buFont typeface="Arial" panose="020B0604020202020204" pitchFamily="34" charset="0"/>
              <a:buChar char="•"/>
            </a:pPr>
            <a:r>
              <a:rPr lang="en-US" sz="2400" dirty="0"/>
              <a:t>Image Editing  </a:t>
            </a:r>
            <a:r>
              <a:rPr lang="en-US" sz="2400" dirty="0">
                <a:hlinkClick r:id="rId6"/>
              </a:rPr>
              <a:t>https://crop-circle.imageonline.co/</a:t>
            </a:r>
            <a:endParaRPr lang="en-US" sz="2400" dirty="0"/>
          </a:p>
          <a:p>
            <a:pPr indent="-228600">
              <a:buFont typeface="Arial" panose="020B0604020202020204" pitchFamily="34" charset="0"/>
              <a:buChar char="•"/>
            </a:pPr>
            <a:r>
              <a:rPr lang="en-US" sz="2400" dirty="0"/>
              <a:t>Color Pallets </a:t>
            </a:r>
            <a:r>
              <a:rPr lang="en-US" sz="2400" dirty="0">
                <a:hlinkClick r:id="rId7"/>
              </a:rPr>
              <a:t>https://colorhunt.co/</a:t>
            </a:r>
            <a:endParaRPr lang="en-US" sz="2400" dirty="0"/>
          </a:p>
          <a:p>
            <a:pPr indent="-228600">
              <a:buFont typeface="Arial" panose="020B0604020202020204" pitchFamily="34" charset="0"/>
              <a:buChar char="•"/>
            </a:pPr>
            <a:r>
              <a:rPr lang="en-US" sz="2400" dirty="0" err="1"/>
              <a:t>FavIcon</a:t>
            </a:r>
            <a:r>
              <a:rPr lang="en-US" sz="2400" dirty="0"/>
              <a:t> Generator </a:t>
            </a:r>
            <a:r>
              <a:rPr lang="en-US" sz="2400" dirty="0">
                <a:hlinkClick r:id="rId8"/>
              </a:rPr>
              <a:t>https://www.favicon.cc/</a:t>
            </a:r>
            <a:endParaRPr lang="en-US" sz="2400" dirty="0"/>
          </a:p>
          <a:p>
            <a:pPr indent="-228600">
              <a:buFont typeface="Arial" panose="020B0604020202020204" pitchFamily="34" charset="0"/>
              <a:buChar char="•"/>
            </a:pPr>
            <a:r>
              <a:rPr lang="en-US" sz="2400" dirty="0"/>
              <a:t>CSS Button </a:t>
            </a:r>
            <a:r>
              <a:rPr lang="en-US" sz="2400" dirty="0">
                <a:hlinkClick r:id="rId9"/>
              </a:rPr>
              <a:t>https://cssbuttoncreator.com/</a:t>
            </a:r>
            <a:endParaRPr lang="en-US" sz="2400" dirty="0"/>
          </a:p>
          <a:p>
            <a:pPr indent="-228600">
              <a:buFont typeface="Arial" panose="020B0604020202020204" pitchFamily="34" charset="0"/>
              <a:buChar char="•"/>
            </a:pPr>
            <a:r>
              <a:rPr lang="en-US" sz="2400" dirty="0">
                <a:hlinkClick r:id="rId10"/>
              </a:rPr>
              <a:t>https://bennettfeely.com/clippy/</a:t>
            </a:r>
            <a:endParaRPr lang="en-US" sz="2400" dirty="0"/>
          </a:p>
          <a:p>
            <a:pPr indent="-228600">
              <a:buFont typeface="Arial" panose="020B0604020202020204" pitchFamily="34" charset="0"/>
              <a:buChar char="•"/>
            </a:pPr>
            <a:r>
              <a:rPr lang="en-US" sz="1800" kern="1200" dirty="0">
                <a:solidFill>
                  <a:srgbClr val="000000"/>
                </a:solidFill>
                <a:effectLst/>
                <a:latin typeface="Calibri" panose="020F0502020204030204" pitchFamily="34" charset="0"/>
                <a:ea typeface="+mn-ea"/>
                <a:cs typeface="+mn-cs"/>
                <a:hlinkClick r:id="rId11"/>
              </a:rPr>
              <a:t>http://colinkeany.com/blend</a:t>
            </a:r>
            <a:endParaRPr lang="en-US" sz="1800" kern="1200" dirty="0">
              <a:solidFill>
                <a:srgbClr val="000000"/>
              </a:solidFill>
              <a:effectLst/>
              <a:latin typeface="Calibri" panose="020F0502020204030204" pitchFamily="34" charset="0"/>
              <a:ea typeface="+mn-ea"/>
              <a:cs typeface="+mn-cs"/>
            </a:endParaRPr>
          </a:p>
          <a:p>
            <a:pPr indent="-228600">
              <a:buFont typeface="Arial" panose="020B0604020202020204" pitchFamily="34" charset="0"/>
              <a:buChar char="•"/>
            </a:pPr>
            <a:r>
              <a:rPr lang="en-US" dirty="0">
                <a:hlinkClick r:id="rId12"/>
              </a:rPr>
              <a:t>https://github.com/bradtraversy/design-resources-for-developers</a:t>
            </a:r>
            <a:endParaRPr lang="en-US" dirty="0"/>
          </a:p>
          <a:p>
            <a:pPr indent="-228600">
              <a:buFont typeface="Arial" panose="020B0604020202020204" pitchFamily="34" charset="0"/>
              <a:buChar char="•"/>
            </a:pPr>
            <a:r>
              <a:rPr lang="en-US" dirty="0"/>
              <a:t>neumorphism.io</a:t>
            </a:r>
          </a:p>
          <a:p>
            <a:pPr indent="-228600">
              <a:buFont typeface="Arial" panose="020B0604020202020204" pitchFamily="34" charset="0"/>
              <a:buChar char="•"/>
            </a:pPr>
            <a:r>
              <a:rPr lang="en-US" dirty="0">
                <a:hlinkClick r:id="rId13"/>
              </a:rPr>
              <a:t>https://sweetalert2.github.</a:t>
            </a:r>
            <a:r>
              <a:rPr lang="en-US">
                <a:hlinkClick r:id="rId13"/>
              </a:rPr>
              <a:t>io/</a:t>
            </a:r>
            <a:endParaRPr lang="en-US"/>
          </a:p>
          <a:p>
            <a:pPr indent="-228600">
              <a:buFont typeface="Arial" panose="020B0604020202020204" pitchFamily="34" charset="0"/>
              <a:buChar char="•"/>
            </a:pPr>
            <a:endParaRPr lang="en-US" dirty="0">
              <a:solidFill>
                <a:srgbClr val="000000"/>
              </a:solidFill>
              <a:latin typeface="Calibri" panose="020F0502020204030204" pitchFamily="34" charset="0"/>
            </a:endParaRPr>
          </a:p>
          <a:p>
            <a:pPr indent="-228600">
              <a:buFont typeface="Arial" panose="020B0604020202020204" pitchFamily="34" charset="0"/>
              <a:buChar char="•"/>
            </a:pPr>
            <a:endParaRPr lang="en-US" sz="1800" dirty="0">
              <a:effectLst/>
            </a:endParaRPr>
          </a:p>
          <a:p>
            <a:pPr indent="-228600">
              <a:buFont typeface="Arial" panose="020B0604020202020204" pitchFamily="34" charset="0"/>
              <a:buChar char="•"/>
            </a:pPr>
            <a:endParaRPr lang="en-US" sz="2400" dirty="0"/>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6487159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F5809-05D4-42A3-80E4-55052DC03212}"/>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a:t>PROJECT TIME</a:t>
            </a:r>
          </a:p>
        </p:txBody>
      </p:sp>
      <p:pic>
        <p:nvPicPr>
          <p:cNvPr id="5" name="Picture 4" descr="Graphical user interface, application&#10;&#10;Description automatically generated">
            <a:extLst>
              <a:ext uri="{FF2B5EF4-FFF2-40B4-BE49-F238E27FC236}">
                <a16:creationId xmlns:a16="http://schemas.microsoft.com/office/drawing/2014/main" id="{D59F751D-97EB-4BE9-B68E-407B82919F95}"/>
              </a:ext>
            </a:extLst>
          </p:cNvPr>
          <p:cNvPicPr>
            <a:picLocks noChangeAspect="1"/>
          </p:cNvPicPr>
          <p:nvPr/>
        </p:nvPicPr>
        <p:blipFill rotWithShape="1">
          <a:blip r:embed="rId2"/>
          <a:srcRect r="-1" b="9446"/>
          <a:stretch/>
        </p:blipFill>
        <p:spPr>
          <a:xfrm>
            <a:off x="838200" y="1845426"/>
            <a:ext cx="10512547" cy="4450303"/>
          </a:xfrm>
          <a:prstGeom prst="rect">
            <a:avLst/>
          </a:prstGeom>
        </p:spPr>
      </p:pic>
    </p:spTree>
    <p:extLst>
      <p:ext uri="{BB962C8B-B14F-4D97-AF65-F5344CB8AC3E}">
        <p14:creationId xmlns:p14="http://schemas.microsoft.com/office/powerpoint/2010/main" val="933318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6617851" y="2851765"/>
            <a:ext cx="5264924" cy="1064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34314C"/>
                </a:solidFill>
                <a:effectLst/>
                <a:uLnTx/>
                <a:uFillTx/>
                <a:latin typeface="DIN NEXT™ ARABIC MEDIUM" panose="020B0603020203050203" charset="-78"/>
                <a:ea typeface="+mn-ea"/>
                <a:cs typeface="DIN NEXT™ ARABIC MEDIUM" panose="020B0603020203050203" charset="-78"/>
              </a:rPr>
              <a:t>End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34314C"/>
                </a:solidFill>
                <a:effectLst/>
                <a:uLnTx/>
                <a:uFillTx/>
                <a:latin typeface="DIN NEXT™ ARABIC MEDIUM" panose="020B0603020203050203" charset="-78"/>
                <a:ea typeface="+mn-ea"/>
                <a:cs typeface="DIN NEXT™ ARABIC MEDIUM" panose="020B0603020203050203" charset="-78"/>
              </a:rPr>
              <a:t>Session II</a:t>
            </a:r>
            <a:endParaRPr kumimoji="0" lang="en-US" sz="4000" b="0" i="0" u="none" strike="noStrike" kern="1200" cap="none" spc="0" normalizeH="0" baseline="0" noProof="0" dirty="0">
              <a:ln>
                <a:noFill/>
              </a:ln>
              <a:solidFill>
                <a:srgbClr val="34314C"/>
              </a:solidFill>
              <a:effectLst/>
              <a:uLnTx/>
              <a:uFillTx/>
              <a:latin typeface="DIN NEXT™ ARABIC MEDIUM" panose="020B0603020203050203" charset="-78"/>
              <a:ea typeface="+mn-ea"/>
              <a:cs typeface="DIN NEXT™ ARABIC MEDIUM" panose="020B0603020203050203" charset="-78"/>
            </a:endParaRPr>
          </a:p>
        </p:txBody>
      </p:sp>
      <p:grpSp>
        <p:nvGrpSpPr>
          <p:cNvPr id="164" name="Group 163"/>
          <p:cNvGrpSpPr/>
          <p:nvPr/>
        </p:nvGrpSpPr>
        <p:grpSpPr>
          <a:xfrm>
            <a:off x="0" y="6035040"/>
            <a:ext cx="12191999" cy="822960"/>
            <a:chOff x="0" y="6035040"/>
            <a:chExt cx="12191999" cy="822960"/>
          </a:xfrm>
        </p:grpSpPr>
        <p:sp>
          <p:nvSpPr>
            <p:cNvPr id="8" name="Rectangle 7"/>
            <p:cNvSpPr/>
            <p:nvPr/>
          </p:nvSpPr>
          <p:spPr>
            <a:xfrm>
              <a:off x="0" y="6035040"/>
              <a:ext cx="12191999" cy="822960"/>
            </a:xfrm>
            <a:prstGeom prst="rect">
              <a:avLst/>
            </a:prstGeom>
            <a:solidFill>
              <a:srgbClr val="244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Rectangle 162"/>
            <p:cNvSpPr/>
            <p:nvPr/>
          </p:nvSpPr>
          <p:spPr>
            <a:xfrm>
              <a:off x="7052899" y="6265109"/>
              <a:ext cx="4600133" cy="332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entona Heavy" panose="00000A00000000000000" pitchFamily="50" charset="0"/>
                  <a:ea typeface="+mn-ea"/>
                  <a:cs typeface="+mn-cs"/>
                </a:rPr>
                <a:t>REALSOFT</a:t>
              </a:r>
              <a:r>
                <a:rPr kumimoji="0" lang="en-US" sz="2800" b="0" i="0" u="none" strike="noStrike" kern="1200" cap="none" spc="0" normalizeH="0" baseline="0" noProof="0" dirty="0">
                  <a:ln>
                    <a:noFill/>
                  </a:ln>
                  <a:solidFill>
                    <a:prstClr val="white"/>
                  </a:solidFill>
                  <a:effectLst/>
                  <a:uLnTx/>
                  <a:uFillTx/>
                  <a:latin typeface="Gentona Light" panose="00000400000000000000" pitchFamily="50" charset="0"/>
                  <a:ea typeface="+mn-ea"/>
                  <a:cs typeface="+mn-cs"/>
                </a:rPr>
                <a:t>-ME.COM</a:t>
              </a:r>
            </a:p>
          </p:txBody>
        </p:sp>
      </p:grpSp>
      <p:grpSp>
        <p:nvGrpSpPr>
          <p:cNvPr id="2" name="Group 4"/>
          <p:cNvGrpSpPr>
            <a:grpSpLocks noChangeAspect="1"/>
          </p:cNvGrpSpPr>
          <p:nvPr/>
        </p:nvGrpSpPr>
        <p:grpSpPr bwMode="auto">
          <a:xfrm>
            <a:off x="7149257" y="554038"/>
            <a:ext cx="4395787" cy="674688"/>
            <a:chOff x="4560" y="349"/>
            <a:chExt cx="2769" cy="425"/>
          </a:xfrm>
        </p:grpSpPr>
        <p:sp>
          <p:nvSpPr>
            <p:cNvPr id="4" name="Freeform 5"/>
            <p:cNvSpPr>
              <a:spLocks/>
            </p:cNvSpPr>
            <p:nvPr/>
          </p:nvSpPr>
          <p:spPr bwMode="auto">
            <a:xfrm>
              <a:off x="4614" y="349"/>
              <a:ext cx="368" cy="269"/>
            </a:xfrm>
            <a:custGeom>
              <a:avLst/>
              <a:gdLst>
                <a:gd name="T0" fmla="*/ 1879 w 2545"/>
                <a:gd name="T1" fmla="*/ 1869 h 1869"/>
                <a:gd name="T2" fmla="*/ 563 w 2545"/>
                <a:gd name="T3" fmla="*/ 1045 h 1869"/>
                <a:gd name="T4" fmla="*/ 2075 w 2545"/>
                <a:gd name="T5" fmla="*/ 1045 h 1869"/>
                <a:gd name="T6" fmla="*/ 2545 w 2545"/>
                <a:gd name="T7" fmla="*/ 0 h 1869"/>
                <a:gd name="T8" fmla="*/ 459 w 2545"/>
                <a:gd name="T9" fmla="*/ 0 h 1869"/>
                <a:gd name="T10" fmla="*/ 361 w 2545"/>
                <a:gd name="T11" fmla="*/ 253 h 1869"/>
                <a:gd name="T12" fmla="*/ 2075 w 2545"/>
                <a:gd name="T13" fmla="*/ 253 h 1869"/>
                <a:gd name="T14" fmla="*/ 1797 w 2545"/>
                <a:gd name="T15" fmla="*/ 792 h 1869"/>
                <a:gd name="T16" fmla="*/ 142 w 2545"/>
                <a:gd name="T17" fmla="*/ 792 h 1869"/>
                <a:gd name="T18" fmla="*/ 0 w 2545"/>
                <a:gd name="T19" fmla="*/ 1063 h 1869"/>
                <a:gd name="T20" fmla="*/ 1333 w 2545"/>
                <a:gd name="T21" fmla="*/ 1869 h 1869"/>
                <a:gd name="T22" fmla="*/ 1879 w 2545"/>
                <a:gd name="T23" fmla="*/ 1869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45" h="1869">
                  <a:moveTo>
                    <a:pt x="1879" y="1869"/>
                  </a:moveTo>
                  <a:lnTo>
                    <a:pt x="563" y="1045"/>
                  </a:lnTo>
                  <a:lnTo>
                    <a:pt x="2075" y="1045"/>
                  </a:lnTo>
                  <a:lnTo>
                    <a:pt x="2545" y="0"/>
                  </a:lnTo>
                  <a:lnTo>
                    <a:pt x="459" y="0"/>
                  </a:lnTo>
                  <a:lnTo>
                    <a:pt x="361" y="253"/>
                  </a:lnTo>
                  <a:lnTo>
                    <a:pt x="2075" y="253"/>
                  </a:lnTo>
                  <a:lnTo>
                    <a:pt x="1797" y="792"/>
                  </a:lnTo>
                  <a:lnTo>
                    <a:pt x="142" y="792"/>
                  </a:lnTo>
                  <a:lnTo>
                    <a:pt x="0" y="1063"/>
                  </a:lnTo>
                  <a:lnTo>
                    <a:pt x="1333" y="1869"/>
                  </a:lnTo>
                  <a:lnTo>
                    <a:pt x="1879" y="1869"/>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reeform 6"/>
            <p:cNvSpPr>
              <a:spLocks/>
            </p:cNvSpPr>
            <p:nvPr/>
          </p:nvSpPr>
          <p:spPr bwMode="auto">
            <a:xfrm>
              <a:off x="5031" y="349"/>
              <a:ext cx="291" cy="41"/>
            </a:xfrm>
            <a:custGeom>
              <a:avLst/>
              <a:gdLst>
                <a:gd name="T0" fmla="*/ 1895 w 2015"/>
                <a:gd name="T1" fmla="*/ 285 h 285"/>
                <a:gd name="T2" fmla="*/ 2015 w 2015"/>
                <a:gd name="T3" fmla="*/ 0 h 285"/>
                <a:gd name="T4" fmla="*/ 120 w 2015"/>
                <a:gd name="T5" fmla="*/ 0 h 285"/>
                <a:gd name="T6" fmla="*/ 0 w 2015"/>
                <a:gd name="T7" fmla="*/ 285 h 285"/>
                <a:gd name="T8" fmla="*/ 1895 w 2015"/>
                <a:gd name="T9" fmla="*/ 285 h 285"/>
              </a:gdLst>
              <a:ahLst/>
              <a:cxnLst>
                <a:cxn ang="0">
                  <a:pos x="T0" y="T1"/>
                </a:cxn>
                <a:cxn ang="0">
                  <a:pos x="T2" y="T3"/>
                </a:cxn>
                <a:cxn ang="0">
                  <a:pos x="T4" y="T5"/>
                </a:cxn>
                <a:cxn ang="0">
                  <a:pos x="T6" y="T7"/>
                </a:cxn>
                <a:cxn ang="0">
                  <a:pos x="T8" y="T9"/>
                </a:cxn>
              </a:cxnLst>
              <a:rect l="0" t="0" r="r" b="b"/>
              <a:pathLst>
                <a:path w="2015" h="285">
                  <a:moveTo>
                    <a:pt x="1895" y="285"/>
                  </a:moveTo>
                  <a:lnTo>
                    <a:pt x="2015" y="0"/>
                  </a:lnTo>
                  <a:lnTo>
                    <a:pt x="120" y="0"/>
                  </a:lnTo>
                  <a:lnTo>
                    <a:pt x="0" y="285"/>
                  </a:lnTo>
                  <a:lnTo>
                    <a:pt x="1895" y="285"/>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7"/>
            <p:cNvSpPr>
              <a:spLocks/>
            </p:cNvSpPr>
            <p:nvPr/>
          </p:nvSpPr>
          <p:spPr bwMode="auto">
            <a:xfrm>
              <a:off x="4982" y="463"/>
              <a:ext cx="291" cy="41"/>
            </a:xfrm>
            <a:custGeom>
              <a:avLst/>
              <a:gdLst>
                <a:gd name="T0" fmla="*/ 2015 w 2015"/>
                <a:gd name="T1" fmla="*/ 0 h 285"/>
                <a:gd name="T2" fmla="*/ 120 w 2015"/>
                <a:gd name="T3" fmla="*/ 0 h 285"/>
                <a:gd name="T4" fmla="*/ 0 w 2015"/>
                <a:gd name="T5" fmla="*/ 285 h 285"/>
                <a:gd name="T6" fmla="*/ 1895 w 2015"/>
                <a:gd name="T7" fmla="*/ 285 h 285"/>
                <a:gd name="T8" fmla="*/ 2015 w 2015"/>
                <a:gd name="T9" fmla="*/ 0 h 285"/>
              </a:gdLst>
              <a:ahLst/>
              <a:cxnLst>
                <a:cxn ang="0">
                  <a:pos x="T0" y="T1"/>
                </a:cxn>
                <a:cxn ang="0">
                  <a:pos x="T2" y="T3"/>
                </a:cxn>
                <a:cxn ang="0">
                  <a:pos x="T4" y="T5"/>
                </a:cxn>
                <a:cxn ang="0">
                  <a:pos x="T6" y="T7"/>
                </a:cxn>
                <a:cxn ang="0">
                  <a:pos x="T8" y="T9"/>
                </a:cxn>
              </a:cxnLst>
              <a:rect l="0" t="0" r="r" b="b"/>
              <a:pathLst>
                <a:path w="2015" h="285">
                  <a:moveTo>
                    <a:pt x="2015" y="0"/>
                  </a:moveTo>
                  <a:lnTo>
                    <a:pt x="120" y="0"/>
                  </a:lnTo>
                  <a:lnTo>
                    <a:pt x="0" y="285"/>
                  </a:lnTo>
                  <a:lnTo>
                    <a:pt x="1895" y="285"/>
                  </a:lnTo>
                  <a:lnTo>
                    <a:pt x="2015"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8"/>
            <p:cNvSpPr>
              <a:spLocks/>
            </p:cNvSpPr>
            <p:nvPr/>
          </p:nvSpPr>
          <p:spPr bwMode="auto">
            <a:xfrm>
              <a:off x="4935" y="577"/>
              <a:ext cx="291" cy="41"/>
            </a:xfrm>
            <a:custGeom>
              <a:avLst/>
              <a:gdLst>
                <a:gd name="T0" fmla="*/ 0 w 2016"/>
                <a:gd name="T1" fmla="*/ 285 h 285"/>
                <a:gd name="T2" fmla="*/ 1896 w 2016"/>
                <a:gd name="T3" fmla="*/ 285 h 285"/>
                <a:gd name="T4" fmla="*/ 2016 w 2016"/>
                <a:gd name="T5" fmla="*/ 0 h 285"/>
                <a:gd name="T6" fmla="*/ 121 w 2016"/>
                <a:gd name="T7" fmla="*/ 0 h 285"/>
                <a:gd name="T8" fmla="*/ 0 w 2016"/>
                <a:gd name="T9" fmla="*/ 285 h 285"/>
              </a:gdLst>
              <a:ahLst/>
              <a:cxnLst>
                <a:cxn ang="0">
                  <a:pos x="T0" y="T1"/>
                </a:cxn>
                <a:cxn ang="0">
                  <a:pos x="T2" y="T3"/>
                </a:cxn>
                <a:cxn ang="0">
                  <a:pos x="T4" y="T5"/>
                </a:cxn>
                <a:cxn ang="0">
                  <a:pos x="T6" y="T7"/>
                </a:cxn>
                <a:cxn ang="0">
                  <a:pos x="T8" y="T9"/>
                </a:cxn>
              </a:cxnLst>
              <a:rect l="0" t="0" r="r" b="b"/>
              <a:pathLst>
                <a:path w="2016" h="285">
                  <a:moveTo>
                    <a:pt x="0" y="285"/>
                  </a:moveTo>
                  <a:lnTo>
                    <a:pt x="1896" y="285"/>
                  </a:lnTo>
                  <a:lnTo>
                    <a:pt x="2016" y="0"/>
                  </a:lnTo>
                  <a:lnTo>
                    <a:pt x="121" y="0"/>
                  </a:lnTo>
                  <a:lnTo>
                    <a:pt x="0" y="285"/>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9"/>
            <p:cNvSpPr>
              <a:spLocks/>
            </p:cNvSpPr>
            <p:nvPr/>
          </p:nvSpPr>
          <p:spPr bwMode="auto">
            <a:xfrm>
              <a:off x="5273" y="349"/>
              <a:ext cx="387" cy="269"/>
            </a:xfrm>
            <a:custGeom>
              <a:avLst/>
              <a:gdLst>
                <a:gd name="T0" fmla="*/ 0 w 2677"/>
                <a:gd name="T1" fmla="*/ 1869 h 1869"/>
                <a:gd name="T2" fmla="*/ 377 w 2677"/>
                <a:gd name="T3" fmla="*/ 1869 h 1869"/>
                <a:gd name="T4" fmla="*/ 1027 w 2677"/>
                <a:gd name="T5" fmla="*/ 285 h 1869"/>
                <a:gd name="T6" fmla="*/ 2191 w 2677"/>
                <a:gd name="T7" fmla="*/ 285 h 1869"/>
                <a:gd name="T8" fmla="*/ 1972 w 2677"/>
                <a:gd name="T9" fmla="*/ 824 h 1869"/>
                <a:gd name="T10" fmla="*/ 1186 w 2677"/>
                <a:gd name="T11" fmla="*/ 824 h 1869"/>
                <a:gd name="T12" fmla="*/ 1065 w 2677"/>
                <a:gd name="T13" fmla="*/ 1077 h 1869"/>
                <a:gd name="T14" fmla="*/ 1868 w 2677"/>
                <a:gd name="T15" fmla="*/ 1077 h 1869"/>
                <a:gd name="T16" fmla="*/ 1524 w 2677"/>
                <a:gd name="T17" fmla="*/ 1869 h 1869"/>
                <a:gd name="T18" fmla="*/ 1901 w 2677"/>
                <a:gd name="T19" fmla="*/ 1869 h 1869"/>
                <a:gd name="T20" fmla="*/ 2677 w 2677"/>
                <a:gd name="T21" fmla="*/ 0 h 1869"/>
                <a:gd name="T22" fmla="*/ 798 w 2677"/>
                <a:gd name="T23" fmla="*/ 0 h 1869"/>
                <a:gd name="T24" fmla="*/ 0 w 2677"/>
                <a:gd name="T25" fmla="*/ 1869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77" h="1869">
                  <a:moveTo>
                    <a:pt x="0" y="1869"/>
                  </a:moveTo>
                  <a:lnTo>
                    <a:pt x="377" y="1869"/>
                  </a:lnTo>
                  <a:lnTo>
                    <a:pt x="1027" y="285"/>
                  </a:lnTo>
                  <a:lnTo>
                    <a:pt x="2191" y="285"/>
                  </a:lnTo>
                  <a:lnTo>
                    <a:pt x="1972" y="824"/>
                  </a:lnTo>
                  <a:lnTo>
                    <a:pt x="1186" y="824"/>
                  </a:lnTo>
                  <a:lnTo>
                    <a:pt x="1065" y="1077"/>
                  </a:lnTo>
                  <a:lnTo>
                    <a:pt x="1868" y="1077"/>
                  </a:lnTo>
                  <a:lnTo>
                    <a:pt x="1524" y="1869"/>
                  </a:lnTo>
                  <a:lnTo>
                    <a:pt x="1901" y="1869"/>
                  </a:lnTo>
                  <a:lnTo>
                    <a:pt x="2677" y="0"/>
                  </a:lnTo>
                  <a:lnTo>
                    <a:pt x="798" y="0"/>
                  </a:lnTo>
                  <a:lnTo>
                    <a:pt x="0" y="1869"/>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
            <p:cNvSpPr>
              <a:spLocks/>
            </p:cNvSpPr>
            <p:nvPr/>
          </p:nvSpPr>
          <p:spPr bwMode="auto">
            <a:xfrm>
              <a:off x="5615" y="349"/>
              <a:ext cx="290" cy="269"/>
            </a:xfrm>
            <a:custGeom>
              <a:avLst/>
              <a:gdLst>
                <a:gd name="T0" fmla="*/ 787 w 2010"/>
                <a:gd name="T1" fmla="*/ 0 h 1869"/>
                <a:gd name="T2" fmla="*/ 0 w 2010"/>
                <a:gd name="T3" fmla="*/ 1869 h 1869"/>
                <a:gd name="T4" fmla="*/ 1890 w 2010"/>
                <a:gd name="T5" fmla="*/ 1869 h 1869"/>
                <a:gd name="T6" fmla="*/ 2010 w 2010"/>
                <a:gd name="T7" fmla="*/ 1584 h 1869"/>
                <a:gd name="T8" fmla="*/ 497 w 2010"/>
                <a:gd name="T9" fmla="*/ 1584 h 1869"/>
                <a:gd name="T10" fmla="*/ 1158 w 2010"/>
                <a:gd name="T11" fmla="*/ 0 h 1869"/>
                <a:gd name="T12" fmla="*/ 787 w 2010"/>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2010" h="1869">
                  <a:moveTo>
                    <a:pt x="787" y="0"/>
                  </a:moveTo>
                  <a:lnTo>
                    <a:pt x="0" y="1869"/>
                  </a:lnTo>
                  <a:lnTo>
                    <a:pt x="1890" y="1869"/>
                  </a:lnTo>
                  <a:lnTo>
                    <a:pt x="2010" y="1584"/>
                  </a:lnTo>
                  <a:lnTo>
                    <a:pt x="497" y="1584"/>
                  </a:lnTo>
                  <a:lnTo>
                    <a:pt x="1158" y="0"/>
                  </a:lnTo>
                  <a:lnTo>
                    <a:pt x="787"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1"/>
            <p:cNvSpPr>
              <a:spLocks/>
            </p:cNvSpPr>
            <p:nvPr/>
          </p:nvSpPr>
          <p:spPr bwMode="auto">
            <a:xfrm>
              <a:off x="5983" y="349"/>
              <a:ext cx="332" cy="155"/>
            </a:xfrm>
            <a:custGeom>
              <a:avLst/>
              <a:gdLst>
                <a:gd name="T0" fmla="*/ 2305 w 2305"/>
                <a:gd name="T1" fmla="*/ 0 h 1077"/>
                <a:gd name="T2" fmla="*/ 426 w 2305"/>
                <a:gd name="T3" fmla="*/ 0 h 1077"/>
                <a:gd name="T4" fmla="*/ 0 w 2305"/>
                <a:gd name="T5" fmla="*/ 1077 h 1077"/>
                <a:gd name="T6" fmla="*/ 328 w 2305"/>
                <a:gd name="T7" fmla="*/ 1077 h 1077"/>
                <a:gd name="T8" fmla="*/ 650 w 2305"/>
                <a:gd name="T9" fmla="*/ 285 h 1077"/>
                <a:gd name="T10" fmla="*/ 2202 w 2305"/>
                <a:gd name="T11" fmla="*/ 285 h 1077"/>
                <a:gd name="T12" fmla="*/ 2305 w 2305"/>
                <a:gd name="T13" fmla="*/ 0 h 1077"/>
              </a:gdLst>
              <a:ahLst/>
              <a:cxnLst>
                <a:cxn ang="0">
                  <a:pos x="T0" y="T1"/>
                </a:cxn>
                <a:cxn ang="0">
                  <a:pos x="T2" y="T3"/>
                </a:cxn>
                <a:cxn ang="0">
                  <a:pos x="T4" y="T5"/>
                </a:cxn>
                <a:cxn ang="0">
                  <a:pos x="T6" y="T7"/>
                </a:cxn>
                <a:cxn ang="0">
                  <a:pos x="T8" y="T9"/>
                </a:cxn>
                <a:cxn ang="0">
                  <a:pos x="T10" y="T11"/>
                </a:cxn>
                <a:cxn ang="0">
                  <a:pos x="T12" y="T13"/>
                </a:cxn>
              </a:cxnLst>
              <a:rect l="0" t="0" r="r" b="b"/>
              <a:pathLst>
                <a:path w="2305" h="1077">
                  <a:moveTo>
                    <a:pt x="2305" y="0"/>
                  </a:moveTo>
                  <a:lnTo>
                    <a:pt x="426" y="0"/>
                  </a:lnTo>
                  <a:lnTo>
                    <a:pt x="0" y="1077"/>
                  </a:lnTo>
                  <a:lnTo>
                    <a:pt x="328" y="1077"/>
                  </a:lnTo>
                  <a:lnTo>
                    <a:pt x="650" y="285"/>
                  </a:lnTo>
                  <a:lnTo>
                    <a:pt x="2202" y="285"/>
                  </a:lnTo>
                  <a:lnTo>
                    <a:pt x="2305"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2"/>
            <p:cNvSpPr>
              <a:spLocks/>
            </p:cNvSpPr>
            <p:nvPr/>
          </p:nvSpPr>
          <p:spPr bwMode="auto">
            <a:xfrm>
              <a:off x="5945" y="472"/>
              <a:ext cx="334" cy="146"/>
            </a:xfrm>
            <a:custGeom>
              <a:avLst/>
              <a:gdLst>
                <a:gd name="T0" fmla="*/ 2316 w 2316"/>
                <a:gd name="T1" fmla="*/ 0 h 1014"/>
                <a:gd name="T2" fmla="*/ 1005 w 2316"/>
                <a:gd name="T3" fmla="*/ 0 h 1014"/>
                <a:gd name="T4" fmla="*/ 912 w 2316"/>
                <a:gd name="T5" fmla="*/ 237 h 1014"/>
                <a:gd name="T6" fmla="*/ 1863 w 2316"/>
                <a:gd name="T7" fmla="*/ 240 h 1014"/>
                <a:gd name="T8" fmla="*/ 1661 w 2316"/>
                <a:gd name="T9" fmla="*/ 697 h 1014"/>
                <a:gd name="T10" fmla="*/ 126 w 2316"/>
                <a:gd name="T11" fmla="*/ 697 h 1014"/>
                <a:gd name="T12" fmla="*/ 0 w 2316"/>
                <a:gd name="T13" fmla="*/ 1014 h 1014"/>
                <a:gd name="T14" fmla="*/ 1901 w 2316"/>
                <a:gd name="T15" fmla="*/ 1014 h 1014"/>
                <a:gd name="T16" fmla="*/ 2316 w 2316"/>
                <a:gd name="T17"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6" h="1014">
                  <a:moveTo>
                    <a:pt x="2316" y="0"/>
                  </a:moveTo>
                  <a:lnTo>
                    <a:pt x="1005" y="0"/>
                  </a:lnTo>
                  <a:lnTo>
                    <a:pt x="912" y="237"/>
                  </a:lnTo>
                  <a:lnTo>
                    <a:pt x="1863" y="240"/>
                  </a:lnTo>
                  <a:lnTo>
                    <a:pt x="1661" y="697"/>
                  </a:lnTo>
                  <a:lnTo>
                    <a:pt x="126" y="697"/>
                  </a:lnTo>
                  <a:lnTo>
                    <a:pt x="0" y="1014"/>
                  </a:lnTo>
                  <a:lnTo>
                    <a:pt x="1901" y="1014"/>
                  </a:lnTo>
                  <a:lnTo>
                    <a:pt x="2316"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3"/>
            <p:cNvSpPr>
              <a:spLocks noEditPoints="1"/>
            </p:cNvSpPr>
            <p:nvPr/>
          </p:nvSpPr>
          <p:spPr bwMode="auto">
            <a:xfrm>
              <a:off x="6285" y="349"/>
              <a:ext cx="388" cy="269"/>
            </a:xfrm>
            <a:custGeom>
              <a:avLst/>
              <a:gdLst>
                <a:gd name="T0" fmla="*/ 503 w 2687"/>
                <a:gd name="T1" fmla="*/ 1584 h 1869"/>
                <a:gd name="T2" fmla="*/ 1060 w 2687"/>
                <a:gd name="T3" fmla="*/ 285 h 1869"/>
                <a:gd name="T4" fmla="*/ 2185 w 2687"/>
                <a:gd name="T5" fmla="*/ 285 h 1869"/>
                <a:gd name="T6" fmla="*/ 1627 w 2687"/>
                <a:gd name="T7" fmla="*/ 1584 h 1869"/>
                <a:gd name="T8" fmla="*/ 503 w 2687"/>
                <a:gd name="T9" fmla="*/ 1584 h 1869"/>
                <a:gd name="T10" fmla="*/ 2687 w 2687"/>
                <a:gd name="T11" fmla="*/ 0 h 1869"/>
                <a:gd name="T12" fmla="*/ 792 w 2687"/>
                <a:gd name="T13" fmla="*/ 0 h 1869"/>
                <a:gd name="T14" fmla="*/ 0 w 2687"/>
                <a:gd name="T15" fmla="*/ 1869 h 1869"/>
                <a:gd name="T16" fmla="*/ 1896 w 2687"/>
                <a:gd name="T17" fmla="*/ 1869 h 1869"/>
                <a:gd name="T18" fmla="*/ 2687 w 2687"/>
                <a:gd name="T19" fmla="*/ 0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7" h="1869">
                  <a:moveTo>
                    <a:pt x="503" y="1584"/>
                  </a:moveTo>
                  <a:lnTo>
                    <a:pt x="1060" y="285"/>
                  </a:lnTo>
                  <a:lnTo>
                    <a:pt x="2185" y="285"/>
                  </a:lnTo>
                  <a:lnTo>
                    <a:pt x="1627" y="1584"/>
                  </a:lnTo>
                  <a:lnTo>
                    <a:pt x="503" y="1584"/>
                  </a:lnTo>
                  <a:close/>
                  <a:moveTo>
                    <a:pt x="2687" y="0"/>
                  </a:moveTo>
                  <a:lnTo>
                    <a:pt x="792" y="0"/>
                  </a:lnTo>
                  <a:lnTo>
                    <a:pt x="0" y="1869"/>
                  </a:lnTo>
                  <a:lnTo>
                    <a:pt x="1896" y="1869"/>
                  </a:lnTo>
                  <a:lnTo>
                    <a:pt x="2687"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Freeform 14"/>
            <p:cNvSpPr>
              <a:spLocks/>
            </p:cNvSpPr>
            <p:nvPr/>
          </p:nvSpPr>
          <p:spPr bwMode="auto">
            <a:xfrm>
              <a:off x="6628" y="349"/>
              <a:ext cx="388" cy="269"/>
            </a:xfrm>
            <a:custGeom>
              <a:avLst/>
              <a:gdLst>
                <a:gd name="T0" fmla="*/ 2561 w 2687"/>
                <a:gd name="T1" fmla="*/ 285 h 1869"/>
                <a:gd name="T2" fmla="*/ 2687 w 2687"/>
                <a:gd name="T3" fmla="*/ 0 h 1869"/>
                <a:gd name="T4" fmla="*/ 2665 w 2687"/>
                <a:gd name="T5" fmla="*/ 0 h 1869"/>
                <a:gd name="T6" fmla="*/ 781 w 2687"/>
                <a:gd name="T7" fmla="*/ 0 h 1869"/>
                <a:gd name="T8" fmla="*/ 0 w 2687"/>
                <a:gd name="T9" fmla="*/ 1869 h 1869"/>
                <a:gd name="T10" fmla="*/ 366 w 2687"/>
                <a:gd name="T11" fmla="*/ 1869 h 1869"/>
                <a:gd name="T12" fmla="*/ 748 w 2687"/>
                <a:gd name="T13" fmla="*/ 982 h 1869"/>
                <a:gd name="T14" fmla="*/ 2256 w 2687"/>
                <a:gd name="T15" fmla="*/ 982 h 1869"/>
                <a:gd name="T16" fmla="*/ 2359 w 2687"/>
                <a:gd name="T17" fmla="*/ 760 h 1869"/>
                <a:gd name="T18" fmla="*/ 808 w 2687"/>
                <a:gd name="T19" fmla="*/ 760 h 1869"/>
                <a:gd name="T20" fmla="*/ 1000 w 2687"/>
                <a:gd name="T21" fmla="*/ 285 h 1869"/>
                <a:gd name="T22" fmla="*/ 2561 w 2687"/>
                <a:gd name="T23" fmla="*/ 285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7" h="1869">
                  <a:moveTo>
                    <a:pt x="2561" y="285"/>
                  </a:moveTo>
                  <a:lnTo>
                    <a:pt x="2687" y="0"/>
                  </a:lnTo>
                  <a:lnTo>
                    <a:pt x="2665" y="0"/>
                  </a:lnTo>
                  <a:lnTo>
                    <a:pt x="781" y="0"/>
                  </a:lnTo>
                  <a:lnTo>
                    <a:pt x="0" y="1869"/>
                  </a:lnTo>
                  <a:lnTo>
                    <a:pt x="366" y="1869"/>
                  </a:lnTo>
                  <a:lnTo>
                    <a:pt x="748" y="982"/>
                  </a:lnTo>
                  <a:lnTo>
                    <a:pt x="2256" y="982"/>
                  </a:lnTo>
                  <a:lnTo>
                    <a:pt x="2359" y="760"/>
                  </a:lnTo>
                  <a:lnTo>
                    <a:pt x="808" y="760"/>
                  </a:lnTo>
                  <a:lnTo>
                    <a:pt x="1000" y="285"/>
                  </a:lnTo>
                  <a:lnTo>
                    <a:pt x="2561" y="285"/>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5"/>
            <p:cNvSpPr>
              <a:spLocks/>
            </p:cNvSpPr>
            <p:nvPr/>
          </p:nvSpPr>
          <p:spPr bwMode="auto">
            <a:xfrm>
              <a:off x="7037" y="349"/>
              <a:ext cx="292" cy="269"/>
            </a:xfrm>
            <a:custGeom>
              <a:avLst/>
              <a:gdLst>
                <a:gd name="T0" fmla="*/ 131 w 2026"/>
                <a:gd name="T1" fmla="*/ 0 h 1869"/>
                <a:gd name="T2" fmla="*/ 0 w 2026"/>
                <a:gd name="T3" fmla="*/ 285 h 1869"/>
                <a:gd name="T4" fmla="*/ 623 w 2026"/>
                <a:gd name="T5" fmla="*/ 285 h 1869"/>
                <a:gd name="T6" fmla="*/ 0 w 2026"/>
                <a:gd name="T7" fmla="*/ 1869 h 1869"/>
                <a:gd name="T8" fmla="*/ 491 w 2026"/>
                <a:gd name="T9" fmla="*/ 1869 h 1869"/>
                <a:gd name="T10" fmla="*/ 1136 w 2026"/>
                <a:gd name="T11" fmla="*/ 285 h 1869"/>
                <a:gd name="T12" fmla="*/ 1895 w 2026"/>
                <a:gd name="T13" fmla="*/ 285 h 1869"/>
                <a:gd name="T14" fmla="*/ 2026 w 2026"/>
                <a:gd name="T15" fmla="*/ 0 h 1869"/>
                <a:gd name="T16" fmla="*/ 131 w 2026"/>
                <a:gd name="T17" fmla="*/ 0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6" h="1869">
                  <a:moveTo>
                    <a:pt x="131" y="0"/>
                  </a:moveTo>
                  <a:lnTo>
                    <a:pt x="0" y="285"/>
                  </a:lnTo>
                  <a:lnTo>
                    <a:pt x="623" y="285"/>
                  </a:lnTo>
                  <a:lnTo>
                    <a:pt x="0" y="1869"/>
                  </a:lnTo>
                  <a:lnTo>
                    <a:pt x="491" y="1869"/>
                  </a:lnTo>
                  <a:lnTo>
                    <a:pt x="1136" y="285"/>
                  </a:lnTo>
                  <a:lnTo>
                    <a:pt x="1895" y="285"/>
                  </a:lnTo>
                  <a:lnTo>
                    <a:pt x="2026" y="0"/>
                  </a:lnTo>
                  <a:lnTo>
                    <a:pt x="131"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6"/>
            <p:cNvSpPr>
              <a:spLocks noEditPoints="1"/>
            </p:cNvSpPr>
            <p:nvPr/>
          </p:nvSpPr>
          <p:spPr bwMode="auto">
            <a:xfrm>
              <a:off x="4908" y="710"/>
              <a:ext cx="60" cy="64"/>
            </a:xfrm>
            <a:custGeom>
              <a:avLst/>
              <a:gdLst>
                <a:gd name="T0" fmla="*/ 127 w 410"/>
                <a:gd name="T1" fmla="*/ 254 h 444"/>
                <a:gd name="T2" fmla="*/ 175 w 410"/>
                <a:gd name="T3" fmla="*/ 126 h 444"/>
                <a:gd name="T4" fmla="*/ 199 w 410"/>
                <a:gd name="T5" fmla="*/ 43 h 444"/>
                <a:gd name="T6" fmla="*/ 230 w 410"/>
                <a:gd name="T7" fmla="*/ 133 h 444"/>
                <a:gd name="T8" fmla="*/ 275 w 410"/>
                <a:gd name="T9" fmla="*/ 254 h 444"/>
                <a:gd name="T10" fmla="*/ 127 w 410"/>
                <a:gd name="T11" fmla="*/ 254 h 444"/>
                <a:gd name="T12" fmla="*/ 169 w 410"/>
                <a:gd name="T13" fmla="*/ 0 h 444"/>
                <a:gd name="T14" fmla="*/ 0 w 410"/>
                <a:gd name="T15" fmla="*/ 444 h 444"/>
                <a:gd name="T16" fmla="*/ 62 w 410"/>
                <a:gd name="T17" fmla="*/ 444 h 444"/>
                <a:gd name="T18" fmla="*/ 110 w 410"/>
                <a:gd name="T19" fmla="*/ 317 h 444"/>
                <a:gd name="T20" fmla="*/ 293 w 410"/>
                <a:gd name="T21" fmla="*/ 317 h 444"/>
                <a:gd name="T22" fmla="*/ 344 w 410"/>
                <a:gd name="T23" fmla="*/ 444 h 444"/>
                <a:gd name="T24" fmla="*/ 410 w 410"/>
                <a:gd name="T25" fmla="*/ 444 h 444"/>
                <a:gd name="T26" fmla="*/ 231 w 410"/>
                <a:gd name="T27" fmla="*/ 0 h 444"/>
                <a:gd name="T28" fmla="*/ 169 w 410"/>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444">
                  <a:moveTo>
                    <a:pt x="127" y="254"/>
                  </a:moveTo>
                  <a:lnTo>
                    <a:pt x="175" y="126"/>
                  </a:lnTo>
                  <a:cubicBezTo>
                    <a:pt x="185" y="99"/>
                    <a:pt x="193" y="71"/>
                    <a:pt x="199" y="43"/>
                  </a:cubicBezTo>
                  <a:cubicBezTo>
                    <a:pt x="205" y="67"/>
                    <a:pt x="216" y="97"/>
                    <a:pt x="230" y="133"/>
                  </a:cubicBezTo>
                  <a:lnTo>
                    <a:pt x="275" y="254"/>
                  </a:lnTo>
                  <a:lnTo>
                    <a:pt x="127" y="254"/>
                  </a:lnTo>
                  <a:close/>
                  <a:moveTo>
                    <a:pt x="169" y="0"/>
                  </a:moveTo>
                  <a:lnTo>
                    <a:pt x="0" y="444"/>
                  </a:lnTo>
                  <a:lnTo>
                    <a:pt x="62" y="444"/>
                  </a:lnTo>
                  <a:lnTo>
                    <a:pt x="110" y="317"/>
                  </a:lnTo>
                  <a:lnTo>
                    <a:pt x="293" y="317"/>
                  </a:lnTo>
                  <a:lnTo>
                    <a:pt x="344" y="444"/>
                  </a:lnTo>
                  <a:lnTo>
                    <a:pt x="410" y="444"/>
                  </a:lnTo>
                  <a:lnTo>
                    <a:pt x="231" y="0"/>
                  </a:lnTo>
                  <a:lnTo>
                    <a:pt x="169"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7"/>
            <p:cNvSpPr>
              <a:spLocks noEditPoints="1"/>
            </p:cNvSpPr>
            <p:nvPr/>
          </p:nvSpPr>
          <p:spPr bwMode="auto">
            <a:xfrm>
              <a:off x="5013" y="710"/>
              <a:ext cx="52" cy="64"/>
            </a:xfrm>
            <a:custGeom>
              <a:avLst/>
              <a:gdLst>
                <a:gd name="T0" fmla="*/ 285 w 357"/>
                <a:gd name="T1" fmla="*/ 297 h 444"/>
                <a:gd name="T2" fmla="*/ 253 w 357"/>
                <a:gd name="T3" fmla="*/ 353 h 444"/>
                <a:gd name="T4" fmla="*/ 214 w 357"/>
                <a:gd name="T5" fmla="*/ 374 h 444"/>
                <a:gd name="T6" fmla="*/ 146 w 357"/>
                <a:gd name="T7" fmla="*/ 381 h 444"/>
                <a:gd name="T8" fmla="*/ 64 w 357"/>
                <a:gd name="T9" fmla="*/ 381 h 444"/>
                <a:gd name="T10" fmla="*/ 64 w 357"/>
                <a:gd name="T11" fmla="*/ 64 h 444"/>
                <a:gd name="T12" fmla="*/ 145 w 357"/>
                <a:gd name="T13" fmla="*/ 64 h 444"/>
                <a:gd name="T14" fmla="*/ 219 w 357"/>
                <a:gd name="T15" fmla="*/ 66 h 444"/>
                <a:gd name="T16" fmla="*/ 274 w 357"/>
                <a:gd name="T17" fmla="*/ 111 h 444"/>
                <a:gd name="T18" fmla="*/ 297 w 357"/>
                <a:gd name="T19" fmla="*/ 215 h 444"/>
                <a:gd name="T20" fmla="*/ 285 w 357"/>
                <a:gd name="T21" fmla="*/ 297 h 444"/>
                <a:gd name="T22" fmla="*/ 288 w 357"/>
                <a:gd name="T23" fmla="*/ 35 h 444"/>
                <a:gd name="T24" fmla="*/ 223 w 357"/>
                <a:gd name="T25" fmla="*/ 5 h 444"/>
                <a:gd name="T26" fmla="*/ 146 w 357"/>
                <a:gd name="T27" fmla="*/ 0 h 444"/>
                <a:gd name="T28" fmla="*/ 0 w 357"/>
                <a:gd name="T29" fmla="*/ 0 h 444"/>
                <a:gd name="T30" fmla="*/ 0 w 357"/>
                <a:gd name="T31" fmla="*/ 444 h 444"/>
                <a:gd name="T32" fmla="*/ 153 w 357"/>
                <a:gd name="T33" fmla="*/ 444 h 444"/>
                <a:gd name="T34" fmla="*/ 223 w 357"/>
                <a:gd name="T35" fmla="*/ 432 h 444"/>
                <a:gd name="T36" fmla="*/ 275 w 357"/>
                <a:gd name="T37" fmla="*/ 408 h 444"/>
                <a:gd name="T38" fmla="*/ 315 w 357"/>
                <a:gd name="T39" fmla="*/ 367 h 444"/>
                <a:gd name="T40" fmla="*/ 345 w 357"/>
                <a:gd name="T41" fmla="*/ 303 h 444"/>
                <a:gd name="T42" fmla="*/ 357 w 357"/>
                <a:gd name="T43" fmla="*/ 214 h 444"/>
                <a:gd name="T44" fmla="*/ 339 w 357"/>
                <a:gd name="T45" fmla="*/ 110 h 444"/>
                <a:gd name="T46" fmla="*/ 288 w 357"/>
                <a:gd name="T47" fmla="*/ 3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7" h="444">
                  <a:moveTo>
                    <a:pt x="285" y="297"/>
                  </a:moveTo>
                  <a:cubicBezTo>
                    <a:pt x="278" y="321"/>
                    <a:pt x="267" y="339"/>
                    <a:pt x="253" y="353"/>
                  </a:cubicBezTo>
                  <a:cubicBezTo>
                    <a:pt x="244" y="363"/>
                    <a:pt x="230" y="369"/>
                    <a:pt x="214" y="374"/>
                  </a:cubicBezTo>
                  <a:cubicBezTo>
                    <a:pt x="197" y="380"/>
                    <a:pt x="175" y="381"/>
                    <a:pt x="146" y="381"/>
                  </a:cubicBezTo>
                  <a:lnTo>
                    <a:pt x="64" y="381"/>
                  </a:lnTo>
                  <a:lnTo>
                    <a:pt x="64" y="64"/>
                  </a:lnTo>
                  <a:lnTo>
                    <a:pt x="145" y="64"/>
                  </a:lnTo>
                  <a:cubicBezTo>
                    <a:pt x="179" y="64"/>
                    <a:pt x="204" y="60"/>
                    <a:pt x="219" y="66"/>
                  </a:cubicBezTo>
                  <a:cubicBezTo>
                    <a:pt x="241" y="74"/>
                    <a:pt x="259" y="87"/>
                    <a:pt x="274" y="111"/>
                  </a:cubicBezTo>
                  <a:cubicBezTo>
                    <a:pt x="289" y="136"/>
                    <a:pt x="297" y="169"/>
                    <a:pt x="297" y="215"/>
                  </a:cubicBezTo>
                  <a:cubicBezTo>
                    <a:pt x="297" y="248"/>
                    <a:pt x="293" y="274"/>
                    <a:pt x="285" y="297"/>
                  </a:cubicBezTo>
                  <a:close/>
                  <a:moveTo>
                    <a:pt x="288" y="35"/>
                  </a:moveTo>
                  <a:cubicBezTo>
                    <a:pt x="270" y="20"/>
                    <a:pt x="248" y="11"/>
                    <a:pt x="223" y="5"/>
                  </a:cubicBezTo>
                  <a:cubicBezTo>
                    <a:pt x="205" y="1"/>
                    <a:pt x="180" y="0"/>
                    <a:pt x="146" y="0"/>
                  </a:cubicBezTo>
                  <a:lnTo>
                    <a:pt x="0" y="0"/>
                  </a:lnTo>
                  <a:lnTo>
                    <a:pt x="0" y="444"/>
                  </a:lnTo>
                  <a:lnTo>
                    <a:pt x="153" y="444"/>
                  </a:lnTo>
                  <a:cubicBezTo>
                    <a:pt x="179" y="444"/>
                    <a:pt x="203" y="437"/>
                    <a:pt x="223" y="432"/>
                  </a:cubicBezTo>
                  <a:cubicBezTo>
                    <a:pt x="243" y="427"/>
                    <a:pt x="261" y="418"/>
                    <a:pt x="275" y="408"/>
                  </a:cubicBezTo>
                  <a:cubicBezTo>
                    <a:pt x="290" y="398"/>
                    <a:pt x="303" y="384"/>
                    <a:pt x="315" y="367"/>
                  </a:cubicBezTo>
                  <a:cubicBezTo>
                    <a:pt x="327" y="350"/>
                    <a:pt x="337" y="329"/>
                    <a:pt x="345" y="303"/>
                  </a:cubicBezTo>
                  <a:cubicBezTo>
                    <a:pt x="353" y="277"/>
                    <a:pt x="357" y="248"/>
                    <a:pt x="357" y="214"/>
                  </a:cubicBezTo>
                  <a:cubicBezTo>
                    <a:pt x="357" y="175"/>
                    <a:pt x="351" y="140"/>
                    <a:pt x="339" y="110"/>
                  </a:cubicBezTo>
                  <a:cubicBezTo>
                    <a:pt x="328" y="80"/>
                    <a:pt x="311" y="55"/>
                    <a:pt x="288" y="3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8"/>
            <p:cNvSpPr>
              <a:spLocks/>
            </p:cNvSpPr>
            <p:nvPr/>
          </p:nvSpPr>
          <p:spPr bwMode="auto">
            <a:xfrm>
              <a:off x="5108" y="710"/>
              <a:ext cx="58" cy="64"/>
            </a:xfrm>
            <a:custGeom>
              <a:avLst/>
              <a:gdLst>
                <a:gd name="T0" fmla="*/ 223 w 400"/>
                <a:gd name="T1" fmla="*/ 317 h 444"/>
                <a:gd name="T2" fmla="*/ 199 w 400"/>
                <a:gd name="T3" fmla="*/ 388 h 444"/>
                <a:gd name="T4" fmla="*/ 176 w 400"/>
                <a:gd name="T5" fmla="*/ 317 h 444"/>
                <a:gd name="T6" fmla="*/ 63 w 400"/>
                <a:gd name="T7" fmla="*/ 0 h 444"/>
                <a:gd name="T8" fmla="*/ 0 w 400"/>
                <a:gd name="T9" fmla="*/ 0 h 444"/>
                <a:gd name="T10" fmla="*/ 170 w 400"/>
                <a:gd name="T11" fmla="*/ 444 h 444"/>
                <a:gd name="T12" fmla="*/ 229 w 400"/>
                <a:gd name="T13" fmla="*/ 444 h 444"/>
                <a:gd name="T14" fmla="*/ 400 w 400"/>
                <a:gd name="T15" fmla="*/ 0 h 444"/>
                <a:gd name="T16" fmla="*/ 341 w 400"/>
                <a:gd name="T17" fmla="*/ 0 h 444"/>
                <a:gd name="T18" fmla="*/ 223 w 400"/>
                <a:gd name="T19" fmla="*/ 31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44">
                  <a:moveTo>
                    <a:pt x="223" y="317"/>
                  </a:moveTo>
                  <a:cubicBezTo>
                    <a:pt x="214" y="341"/>
                    <a:pt x="206" y="364"/>
                    <a:pt x="199" y="388"/>
                  </a:cubicBezTo>
                  <a:cubicBezTo>
                    <a:pt x="193" y="366"/>
                    <a:pt x="186" y="343"/>
                    <a:pt x="176" y="317"/>
                  </a:cubicBezTo>
                  <a:lnTo>
                    <a:pt x="63" y="0"/>
                  </a:lnTo>
                  <a:lnTo>
                    <a:pt x="0" y="0"/>
                  </a:lnTo>
                  <a:lnTo>
                    <a:pt x="170" y="444"/>
                  </a:lnTo>
                  <a:lnTo>
                    <a:pt x="229" y="444"/>
                  </a:lnTo>
                  <a:lnTo>
                    <a:pt x="400" y="0"/>
                  </a:lnTo>
                  <a:lnTo>
                    <a:pt x="341" y="0"/>
                  </a:lnTo>
                  <a:lnTo>
                    <a:pt x="223" y="317"/>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9"/>
            <p:cNvSpPr>
              <a:spLocks noEditPoints="1"/>
            </p:cNvSpPr>
            <p:nvPr/>
          </p:nvSpPr>
          <p:spPr bwMode="auto">
            <a:xfrm>
              <a:off x="5198" y="710"/>
              <a:ext cx="59" cy="64"/>
            </a:xfrm>
            <a:custGeom>
              <a:avLst/>
              <a:gdLst>
                <a:gd name="T0" fmla="*/ 126 w 410"/>
                <a:gd name="T1" fmla="*/ 254 h 444"/>
                <a:gd name="T2" fmla="*/ 174 w 410"/>
                <a:gd name="T3" fmla="*/ 126 h 444"/>
                <a:gd name="T4" fmla="*/ 198 w 410"/>
                <a:gd name="T5" fmla="*/ 43 h 444"/>
                <a:gd name="T6" fmla="*/ 229 w 410"/>
                <a:gd name="T7" fmla="*/ 133 h 444"/>
                <a:gd name="T8" fmla="*/ 275 w 410"/>
                <a:gd name="T9" fmla="*/ 254 h 444"/>
                <a:gd name="T10" fmla="*/ 126 w 410"/>
                <a:gd name="T11" fmla="*/ 254 h 444"/>
                <a:gd name="T12" fmla="*/ 168 w 410"/>
                <a:gd name="T13" fmla="*/ 0 h 444"/>
                <a:gd name="T14" fmla="*/ 0 w 410"/>
                <a:gd name="T15" fmla="*/ 444 h 444"/>
                <a:gd name="T16" fmla="*/ 61 w 410"/>
                <a:gd name="T17" fmla="*/ 444 h 444"/>
                <a:gd name="T18" fmla="*/ 110 w 410"/>
                <a:gd name="T19" fmla="*/ 317 h 444"/>
                <a:gd name="T20" fmla="*/ 293 w 410"/>
                <a:gd name="T21" fmla="*/ 317 h 444"/>
                <a:gd name="T22" fmla="*/ 344 w 410"/>
                <a:gd name="T23" fmla="*/ 444 h 444"/>
                <a:gd name="T24" fmla="*/ 410 w 410"/>
                <a:gd name="T25" fmla="*/ 444 h 444"/>
                <a:gd name="T26" fmla="*/ 231 w 410"/>
                <a:gd name="T27" fmla="*/ 0 h 444"/>
                <a:gd name="T28" fmla="*/ 168 w 410"/>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444">
                  <a:moveTo>
                    <a:pt x="126" y="254"/>
                  </a:moveTo>
                  <a:lnTo>
                    <a:pt x="174" y="126"/>
                  </a:lnTo>
                  <a:cubicBezTo>
                    <a:pt x="185" y="99"/>
                    <a:pt x="192" y="71"/>
                    <a:pt x="198" y="43"/>
                  </a:cubicBezTo>
                  <a:cubicBezTo>
                    <a:pt x="205" y="67"/>
                    <a:pt x="215" y="97"/>
                    <a:pt x="229" y="133"/>
                  </a:cubicBezTo>
                  <a:lnTo>
                    <a:pt x="275" y="254"/>
                  </a:lnTo>
                  <a:lnTo>
                    <a:pt x="126" y="254"/>
                  </a:lnTo>
                  <a:close/>
                  <a:moveTo>
                    <a:pt x="168" y="0"/>
                  </a:moveTo>
                  <a:lnTo>
                    <a:pt x="0" y="444"/>
                  </a:lnTo>
                  <a:lnTo>
                    <a:pt x="61" y="444"/>
                  </a:lnTo>
                  <a:lnTo>
                    <a:pt x="110" y="317"/>
                  </a:lnTo>
                  <a:lnTo>
                    <a:pt x="293" y="317"/>
                  </a:lnTo>
                  <a:lnTo>
                    <a:pt x="344" y="444"/>
                  </a:lnTo>
                  <a:lnTo>
                    <a:pt x="410" y="444"/>
                  </a:lnTo>
                  <a:lnTo>
                    <a:pt x="231" y="0"/>
                  </a:lnTo>
                  <a:lnTo>
                    <a:pt x="168"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Freeform 20"/>
            <p:cNvSpPr>
              <a:spLocks/>
            </p:cNvSpPr>
            <p:nvPr/>
          </p:nvSpPr>
          <p:spPr bwMode="auto">
            <a:xfrm>
              <a:off x="5302" y="710"/>
              <a:ext cx="50" cy="64"/>
            </a:xfrm>
            <a:custGeom>
              <a:avLst/>
              <a:gdLst>
                <a:gd name="T0" fmla="*/ 285 w 349"/>
                <a:gd name="T1" fmla="*/ 341 h 444"/>
                <a:gd name="T2" fmla="*/ 59 w 349"/>
                <a:gd name="T3" fmla="*/ 0 h 444"/>
                <a:gd name="T4" fmla="*/ 0 w 349"/>
                <a:gd name="T5" fmla="*/ 0 h 444"/>
                <a:gd name="T6" fmla="*/ 0 w 349"/>
                <a:gd name="T7" fmla="*/ 444 h 444"/>
                <a:gd name="T8" fmla="*/ 63 w 349"/>
                <a:gd name="T9" fmla="*/ 444 h 444"/>
                <a:gd name="T10" fmla="*/ 63 w 349"/>
                <a:gd name="T11" fmla="*/ 91 h 444"/>
                <a:gd name="T12" fmla="*/ 285 w 349"/>
                <a:gd name="T13" fmla="*/ 444 h 444"/>
                <a:gd name="T14" fmla="*/ 349 w 349"/>
                <a:gd name="T15" fmla="*/ 444 h 444"/>
                <a:gd name="T16" fmla="*/ 349 w 349"/>
                <a:gd name="T17" fmla="*/ 0 h 444"/>
                <a:gd name="T18" fmla="*/ 285 w 349"/>
                <a:gd name="T19" fmla="*/ 0 h 444"/>
                <a:gd name="T20" fmla="*/ 285 w 349"/>
                <a:gd name="T21" fmla="*/ 34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444">
                  <a:moveTo>
                    <a:pt x="285" y="341"/>
                  </a:moveTo>
                  <a:lnTo>
                    <a:pt x="59" y="0"/>
                  </a:lnTo>
                  <a:lnTo>
                    <a:pt x="0" y="0"/>
                  </a:lnTo>
                  <a:lnTo>
                    <a:pt x="0" y="444"/>
                  </a:lnTo>
                  <a:lnTo>
                    <a:pt x="63" y="444"/>
                  </a:lnTo>
                  <a:lnTo>
                    <a:pt x="63" y="91"/>
                  </a:lnTo>
                  <a:lnTo>
                    <a:pt x="285" y="444"/>
                  </a:lnTo>
                  <a:lnTo>
                    <a:pt x="349" y="444"/>
                  </a:lnTo>
                  <a:lnTo>
                    <a:pt x="349" y="0"/>
                  </a:lnTo>
                  <a:lnTo>
                    <a:pt x="285" y="0"/>
                  </a:lnTo>
                  <a:lnTo>
                    <a:pt x="285" y="341"/>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21"/>
            <p:cNvSpPr>
              <a:spLocks/>
            </p:cNvSpPr>
            <p:nvPr/>
          </p:nvSpPr>
          <p:spPr bwMode="auto">
            <a:xfrm>
              <a:off x="5401" y="708"/>
              <a:ext cx="56" cy="66"/>
            </a:xfrm>
            <a:custGeom>
              <a:avLst/>
              <a:gdLst>
                <a:gd name="T0" fmla="*/ 284 w 387"/>
                <a:gd name="T1" fmla="*/ 375 h 453"/>
                <a:gd name="T2" fmla="*/ 201 w 387"/>
                <a:gd name="T3" fmla="*/ 403 h 453"/>
                <a:gd name="T4" fmla="*/ 127 w 387"/>
                <a:gd name="T5" fmla="*/ 383 h 453"/>
                <a:gd name="T6" fmla="*/ 76 w 387"/>
                <a:gd name="T7" fmla="*/ 320 h 453"/>
                <a:gd name="T8" fmla="*/ 60 w 387"/>
                <a:gd name="T9" fmla="*/ 223 h 453"/>
                <a:gd name="T10" fmla="*/ 74 w 387"/>
                <a:gd name="T11" fmla="*/ 139 h 453"/>
                <a:gd name="T12" fmla="*/ 121 w 387"/>
                <a:gd name="T13" fmla="*/ 74 h 453"/>
                <a:gd name="T14" fmla="*/ 206 w 387"/>
                <a:gd name="T15" fmla="*/ 50 h 453"/>
                <a:gd name="T16" fmla="*/ 278 w 387"/>
                <a:gd name="T17" fmla="*/ 72 h 453"/>
                <a:gd name="T18" fmla="*/ 323 w 387"/>
                <a:gd name="T19" fmla="*/ 141 h 453"/>
                <a:gd name="T20" fmla="*/ 380 w 387"/>
                <a:gd name="T21" fmla="*/ 128 h 453"/>
                <a:gd name="T22" fmla="*/ 317 w 387"/>
                <a:gd name="T23" fmla="*/ 33 h 453"/>
                <a:gd name="T24" fmla="*/ 207 w 387"/>
                <a:gd name="T25" fmla="*/ 0 h 453"/>
                <a:gd name="T26" fmla="*/ 101 w 387"/>
                <a:gd name="T27" fmla="*/ 27 h 453"/>
                <a:gd name="T28" fmla="*/ 26 w 387"/>
                <a:gd name="T29" fmla="*/ 104 h 453"/>
                <a:gd name="T30" fmla="*/ 0 w 387"/>
                <a:gd name="T31" fmla="*/ 223 h 453"/>
                <a:gd name="T32" fmla="*/ 23 w 387"/>
                <a:gd name="T33" fmla="*/ 340 h 453"/>
                <a:gd name="T34" fmla="*/ 91 w 387"/>
                <a:gd name="T35" fmla="*/ 424 h 453"/>
                <a:gd name="T36" fmla="*/ 206 w 387"/>
                <a:gd name="T37" fmla="*/ 453 h 453"/>
                <a:gd name="T38" fmla="*/ 322 w 387"/>
                <a:gd name="T39" fmla="*/ 415 h 453"/>
                <a:gd name="T40" fmla="*/ 387 w 387"/>
                <a:gd name="T41" fmla="*/ 306 h 453"/>
                <a:gd name="T42" fmla="*/ 329 w 387"/>
                <a:gd name="T43" fmla="*/ 292 h 453"/>
                <a:gd name="T44" fmla="*/ 284 w 387"/>
                <a:gd name="T45" fmla="*/ 37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7" h="453">
                  <a:moveTo>
                    <a:pt x="284" y="375"/>
                  </a:moveTo>
                  <a:cubicBezTo>
                    <a:pt x="261" y="394"/>
                    <a:pt x="234" y="403"/>
                    <a:pt x="201" y="403"/>
                  </a:cubicBezTo>
                  <a:cubicBezTo>
                    <a:pt x="174" y="403"/>
                    <a:pt x="150" y="396"/>
                    <a:pt x="127" y="383"/>
                  </a:cubicBezTo>
                  <a:cubicBezTo>
                    <a:pt x="104" y="369"/>
                    <a:pt x="87" y="348"/>
                    <a:pt x="76" y="320"/>
                  </a:cubicBezTo>
                  <a:cubicBezTo>
                    <a:pt x="65" y="293"/>
                    <a:pt x="60" y="260"/>
                    <a:pt x="60" y="223"/>
                  </a:cubicBezTo>
                  <a:cubicBezTo>
                    <a:pt x="60" y="194"/>
                    <a:pt x="64" y="166"/>
                    <a:pt x="74" y="139"/>
                  </a:cubicBezTo>
                  <a:cubicBezTo>
                    <a:pt x="83" y="112"/>
                    <a:pt x="99" y="90"/>
                    <a:pt x="121" y="74"/>
                  </a:cubicBezTo>
                  <a:cubicBezTo>
                    <a:pt x="144" y="58"/>
                    <a:pt x="172" y="50"/>
                    <a:pt x="206" y="50"/>
                  </a:cubicBezTo>
                  <a:cubicBezTo>
                    <a:pt x="235" y="50"/>
                    <a:pt x="259" y="57"/>
                    <a:pt x="278" y="72"/>
                  </a:cubicBezTo>
                  <a:cubicBezTo>
                    <a:pt x="298" y="86"/>
                    <a:pt x="313" y="109"/>
                    <a:pt x="323" y="141"/>
                  </a:cubicBezTo>
                  <a:lnTo>
                    <a:pt x="380" y="128"/>
                  </a:lnTo>
                  <a:cubicBezTo>
                    <a:pt x="368" y="87"/>
                    <a:pt x="347" y="56"/>
                    <a:pt x="317" y="33"/>
                  </a:cubicBezTo>
                  <a:cubicBezTo>
                    <a:pt x="287" y="11"/>
                    <a:pt x="250" y="0"/>
                    <a:pt x="207" y="0"/>
                  </a:cubicBezTo>
                  <a:cubicBezTo>
                    <a:pt x="168" y="0"/>
                    <a:pt x="133" y="9"/>
                    <a:pt x="101" y="27"/>
                  </a:cubicBezTo>
                  <a:cubicBezTo>
                    <a:pt x="68" y="44"/>
                    <a:pt x="44" y="70"/>
                    <a:pt x="26" y="104"/>
                  </a:cubicBezTo>
                  <a:cubicBezTo>
                    <a:pt x="9" y="138"/>
                    <a:pt x="0" y="178"/>
                    <a:pt x="0" y="223"/>
                  </a:cubicBezTo>
                  <a:cubicBezTo>
                    <a:pt x="0" y="265"/>
                    <a:pt x="8" y="304"/>
                    <a:pt x="23" y="340"/>
                  </a:cubicBezTo>
                  <a:cubicBezTo>
                    <a:pt x="39" y="377"/>
                    <a:pt x="61" y="405"/>
                    <a:pt x="91" y="424"/>
                  </a:cubicBezTo>
                  <a:cubicBezTo>
                    <a:pt x="120" y="443"/>
                    <a:pt x="159" y="453"/>
                    <a:pt x="206" y="453"/>
                  </a:cubicBezTo>
                  <a:cubicBezTo>
                    <a:pt x="252" y="453"/>
                    <a:pt x="290" y="441"/>
                    <a:pt x="322" y="415"/>
                  </a:cubicBezTo>
                  <a:cubicBezTo>
                    <a:pt x="353" y="390"/>
                    <a:pt x="375" y="354"/>
                    <a:pt x="387" y="306"/>
                  </a:cubicBezTo>
                  <a:lnTo>
                    <a:pt x="329" y="292"/>
                  </a:lnTo>
                  <a:cubicBezTo>
                    <a:pt x="321" y="329"/>
                    <a:pt x="306" y="357"/>
                    <a:pt x="284" y="37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reeform 22"/>
            <p:cNvSpPr>
              <a:spLocks/>
            </p:cNvSpPr>
            <p:nvPr/>
          </p:nvSpPr>
          <p:spPr bwMode="auto">
            <a:xfrm>
              <a:off x="5508" y="710"/>
              <a:ext cx="45" cy="64"/>
            </a:xfrm>
            <a:custGeom>
              <a:avLst/>
              <a:gdLst>
                <a:gd name="T0" fmla="*/ 0 w 316"/>
                <a:gd name="T1" fmla="*/ 444 h 444"/>
                <a:gd name="T2" fmla="*/ 316 w 316"/>
                <a:gd name="T3" fmla="*/ 444 h 444"/>
                <a:gd name="T4" fmla="*/ 316 w 316"/>
                <a:gd name="T5" fmla="*/ 381 h 444"/>
                <a:gd name="T6" fmla="*/ 31 w 316"/>
                <a:gd name="T7" fmla="*/ 381 h 444"/>
                <a:gd name="T8" fmla="*/ 31 w 316"/>
                <a:gd name="T9" fmla="*/ 222 h 444"/>
                <a:gd name="T10" fmla="*/ 285 w 316"/>
                <a:gd name="T11" fmla="*/ 222 h 444"/>
                <a:gd name="T12" fmla="*/ 285 w 316"/>
                <a:gd name="T13" fmla="*/ 191 h 444"/>
                <a:gd name="T14" fmla="*/ 31 w 316"/>
                <a:gd name="T15" fmla="*/ 191 h 444"/>
                <a:gd name="T16" fmla="*/ 31 w 316"/>
                <a:gd name="T17" fmla="*/ 64 h 444"/>
                <a:gd name="T18" fmla="*/ 316 w 316"/>
                <a:gd name="T19" fmla="*/ 64 h 444"/>
                <a:gd name="T20" fmla="*/ 316 w 316"/>
                <a:gd name="T21" fmla="*/ 0 h 444"/>
                <a:gd name="T22" fmla="*/ 0 w 316"/>
                <a:gd name="T23" fmla="*/ 0 h 444"/>
                <a:gd name="T24" fmla="*/ 0 w 316"/>
                <a:gd name="T25"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 h="444">
                  <a:moveTo>
                    <a:pt x="0" y="444"/>
                  </a:moveTo>
                  <a:lnTo>
                    <a:pt x="316" y="444"/>
                  </a:lnTo>
                  <a:lnTo>
                    <a:pt x="316" y="381"/>
                  </a:lnTo>
                  <a:lnTo>
                    <a:pt x="31" y="381"/>
                  </a:lnTo>
                  <a:lnTo>
                    <a:pt x="31" y="222"/>
                  </a:lnTo>
                  <a:lnTo>
                    <a:pt x="285" y="222"/>
                  </a:lnTo>
                  <a:lnTo>
                    <a:pt x="285" y="191"/>
                  </a:lnTo>
                  <a:lnTo>
                    <a:pt x="31" y="191"/>
                  </a:lnTo>
                  <a:lnTo>
                    <a:pt x="31" y="64"/>
                  </a:lnTo>
                  <a:lnTo>
                    <a:pt x="316" y="64"/>
                  </a:lnTo>
                  <a:lnTo>
                    <a:pt x="316" y="0"/>
                  </a:lnTo>
                  <a:lnTo>
                    <a:pt x="0" y="0"/>
                  </a:lnTo>
                  <a:lnTo>
                    <a:pt x="0" y="444"/>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23"/>
            <p:cNvSpPr>
              <a:spLocks noEditPoints="1"/>
            </p:cNvSpPr>
            <p:nvPr/>
          </p:nvSpPr>
          <p:spPr bwMode="auto">
            <a:xfrm>
              <a:off x="5604" y="710"/>
              <a:ext cx="50" cy="64"/>
            </a:xfrm>
            <a:custGeom>
              <a:avLst/>
              <a:gdLst>
                <a:gd name="T0" fmla="*/ 280 w 351"/>
                <a:gd name="T1" fmla="*/ 297 h 444"/>
                <a:gd name="T2" fmla="*/ 248 w 351"/>
                <a:gd name="T3" fmla="*/ 353 h 444"/>
                <a:gd name="T4" fmla="*/ 209 w 351"/>
                <a:gd name="T5" fmla="*/ 374 h 444"/>
                <a:gd name="T6" fmla="*/ 141 w 351"/>
                <a:gd name="T7" fmla="*/ 381 h 444"/>
                <a:gd name="T8" fmla="*/ 63 w 351"/>
                <a:gd name="T9" fmla="*/ 381 h 444"/>
                <a:gd name="T10" fmla="*/ 63 w 351"/>
                <a:gd name="T11" fmla="*/ 64 h 444"/>
                <a:gd name="T12" fmla="*/ 140 w 351"/>
                <a:gd name="T13" fmla="*/ 64 h 444"/>
                <a:gd name="T14" fmla="*/ 214 w 351"/>
                <a:gd name="T15" fmla="*/ 66 h 444"/>
                <a:gd name="T16" fmla="*/ 269 w 351"/>
                <a:gd name="T17" fmla="*/ 111 h 444"/>
                <a:gd name="T18" fmla="*/ 292 w 351"/>
                <a:gd name="T19" fmla="*/ 215 h 444"/>
                <a:gd name="T20" fmla="*/ 280 w 351"/>
                <a:gd name="T21" fmla="*/ 297 h 444"/>
                <a:gd name="T22" fmla="*/ 283 w 351"/>
                <a:gd name="T23" fmla="*/ 35 h 444"/>
                <a:gd name="T24" fmla="*/ 219 w 351"/>
                <a:gd name="T25" fmla="*/ 5 h 444"/>
                <a:gd name="T26" fmla="*/ 140 w 351"/>
                <a:gd name="T27" fmla="*/ 0 h 444"/>
                <a:gd name="T28" fmla="*/ 0 w 351"/>
                <a:gd name="T29" fmla="*/ 0 h 444"/>
                <a:gd name="T30" fmla="*/ 0 w 351"/>
                <a:gd name="T31" fmla="*/ 444 h 444"/>
                <a:gd name="T32" fmla="*/ 148 w 351"/>
                <a:gd name="T33" fmla="*/ 444 h 444"/>
                <a:gd name="T34" fmla="*/ 218 w 351"/>
                <a:gd name="T35" fmla="*/ 432 h 444"/>
                <a:gd name="T36" fmla="*/ 270 w 351"/>
                <a:gd name="T37" fmla="*/ 408 h 444"/>
                <a:gd name="T38" fmla="*/ 310 w 351"/>
                <a:gd name="T39" fmla="*/ 367 h 444"/>
                <a:gd name="T40" fmla="*/ 340 w 351"/>
                <a:gd name="T41" fmla="*/ 303 h 444"/>
                <a:gd name="T42" fmla="*/ 351 w 351"/>
                <a:gd name="T43" fmla="*/ 214 h 444"/>
                <a:gd name="T44" fmla="*/ 334 w 351"/>
                <a:gd name="T45" fmla="*/ 110 h 444"/>
                <a:gd name="T46" fmla="*/ 283 w 351"/>
                <a:gd name="T47" fmla="*/ 3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444">
                  <a:moveTo>
                    <a:pt x="280" y="297"/>
                  </a:moveTo>
                  <a:cubicBezTo>
                    <a:pt x="273" y="321"/>
                    <a:pt x="262" y="339"/>
                    <a:pt x="248" y="353"/>
                  </a:cubicBezTo>
                  <a:cubicBezTo>
                    <a:pt x="239" y="363"/>
                    <a:pt x="225" y="369"/>
                    <a:pt x="209" y="374"/>
                  </a:cubicBezTo>
                  <a:cubicBezTo>
                    <a:pt x="193" y="380"/>
                    <a:pt x="170" y="381"/>
                    <a:pt x="141" y="381"/>
                  </a:cubicBezTo>
                  <a:lnTo>
                    <a:pt x="63" y="381"/>
                  </a:lnTo>
                  <a:lnTo>
                    <a:pt x="63" y="64"/>
                  </a:lnTo>
                  <a:lnTo>
                    <a:pt x="140" y="64"/>
                  </a:lnTo>
                  <a:cubicBezTo>
                    <a:pt x="174" y="64"/>
                    <a:pt x="199" y="60"/>
                    <a:pt x="214" y="66"/>
                  </a:cubicBezTo>
                  <a:cubicBezTo>
                    <a:pt x="236" y="74"/>
                    <a:pt x="254" y="87"/>
                    <a:pt x="269" y="111"/>
                  </a:cubicBezTo>
                  <a:cubicBezTo>
                    <a:pt x="284" y="136"/>
                    <a:pt x="292" y="169"/>
                    <a:pt x="292" y="215"/>
                  </a:cubicBezTo>
                  <a:cubicBezTo>
                    <a:pt x="292" y="248"/>
                    <a:pt x="288" y="274"/>
                    <a:pt x="280" y="297"/>
                  </a:cubicBezTo>
                  <a:close/>
                  <a:moveTo>
                    <a:pt x="283" y="35"/>
                  </a:moveTo>
                  <a:cubicBezTo>
                    <a:pt x="265" y="20"/>
                    <a:pt x="244" y="11"/>
                    <a:pt x="219" y="5"/>
                  </a:cubicBezTo>
                  <a:cubicBezTo>
                    <a:pt x="200" y="1"/>
                    <a:pt x="174" y="0"/>
                    <a:pt x="140" y="0"/>
                  </a:cubicBezTo>
                  <a:lnTo>
                    <a:pt x="0" y="0"/>
                  </a:lnTo>
                  <a:lnTo>
                    <a:pt x="0" y="444"/>
                  </a:lnTo>
                  <a:lnTo>
                    <a:pt x="148" y="444"/>
                  </a:lnTo>
                  <a:cubicBezTo>
                    <a:pt x="174" y="444"/>
                    <a:pt x="197" y="437"/>
                    <a:pt x="218" y="432"/>
                  </a:cubicBezTo>
                  <a:cubicBezTo>
                    <a:pt x="238" y="427"/>
                    <a:pt x="256" y="418"/>
                    <a:pt x="270" y="408"/>
                  </a:cubicBezTo>
                  <a:cubicBezTo>
                    <a:pt x="285" y="398"/>
                    <a:pt x="298" y="384"/>
                    <a:pt x="310" y="367"/>
                  </a:cubicBezTo>
                  <a:cubicBezTo>
                    <a:pt x="322" y="350"/>
                    <a:pt x="332" y="329"/>
                    <a:pt x="340" y="303"/>
                  </a:cubicBezTo>
                  <a:cubicBezTo>
                    <a:pt x="348" y="277"/>
                    <a:pt x="351" y="248"/>
                    <a:pt x="351" y="214"/>
                  </a:cubicBezTo>
                  <a:cubicBezTo>
                    <a:pt x="351" y="175"/>
                    <a:pt x="346" y="140"/>
                    <a:pt x="334" y="110"/>
                  </a:cubicBezTo>
                  <a:cubicBezTo>
                    <a:pt x="323" y="80"/>
                    <a:pt x="306" y="55"/>
                    <a:pt x="283" y="3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24"/>
            <p:cNvSpPr>
              <a:spLocks noEditPoints="1"/>
            </p:cNvSpPr>
            <p:nvPr/>
          </p:nvSpPr>
          <p:spPr bwMode="auto">
            <a:xfrm>
              <a:off x="5755" y="710"/>
              <a:ext cx="59" cy="64"/>
            </a:xfrm>
            <a:custGeom>
              <a:avLst/>
              <a:gdLst>
                <a:gd name="T0" fmla="*/ 127 w 410"/>
                <a:gd name="T1" fmla="*/ 254 h 444"/>
                <a:gd name="T2" fmla="*/ 175 w 410"/>
                <a:gd name="T3" fmla="*/ 126 h 444"/>
                <a:gd name="T4" fmla="*/ 198 w 410"/>
                <a:gd name="T5" fmla="*/ 43 h 444"/>
                <a:gd name="T6" fmla="*/ 229 w 410"/>
                <a:gd name="T7" fmla="*/ 133 h 444"/>
                <a:gd name="T8" fmla="*/ 275 w 410"/>
                <a:gd name="T9" fmla="*/ 254 h 444"/>
                <a:gd name="T10" fmla="*/ 127 w 410"/>
                <a:gd name="T11" fmla="*/ 254 h 444"/>
                <a:gd name="T12" fmla="*/ 169 w 410"/>
                <a:gd name="T13" fmla="*/ 0 h 444"/>
                <a:gd name="T14" fmla="*/ 0 w 410"/>
                <a:gd name="T15" fmla="*/ 444 h 444"/>
                <a:gd name="T16" fmla="*/ 62 w 410"/>
                <a:gd name="T17" fmla="*/ 444 h 444"/>
                <a:gd name="T18" fmla="*/ 110 w 410"/>
                <a:gd name="T19" fmla="*/ 317 h 444"/>
                <a:gd name="T20" fmla="*/ 293 w 410"/>
                <a:gd name="T21" fmla="*/ 317 h 444"/>
                <a:gd name="T22" fmla="*/ 344 w 410"/>
                <a:gd name="T23" fmla="*/ 444 h 444"/>
                <a:gd name="T24" fmla="*/ 410 w 410"/>
                <a:gd name="T25" fmla="*/ 444 h 444"/>
                <a:gd name="T26" fmla="*/ 231 w 410"/>
                <a:gd name="T27" fmla="*/ 0 h 444"/>
                <a:gd name="T28" fmla="*/ 169 w 410"/>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0" h="444">
                  <a:moveTo>
                    <a:pt x="127" y="254"/>
                  </a:moveTo>
                  <a:lnTo>
                    <a:pt x="175" y="126"/>
                  </a:lnTo>
                  <a:cubicBezTo>
                    <a:pt x="185" y="99"/>
                    <a:pt x="193" y="71"/>
                    <a:pt x="198" y="43"/>
                  </a:cubicBezTo>
                  <a:cubicBezTo>
                    <a:pt x="205" y="67"/>
                    <a:pt x="216" y="97"/>
                    <a:pt x="229" y="133"/>
                  </a:cubicBezTo>
                  <a:lnTo>
                    <a:pt x="275" y="254"/>
                  </a:lnTo>
                  <a:lnTo>
                    <a:pt x="127" y="254"/>
                  </a:lnTo>
                  <a:close/>
                  <a:moveTo>
                    <a:pt x="169" y="0"/>
                  </a:moveTo>
                  <a:lnTo>
                    <a:pt x="0" y="444"/>
                  </a:lnTo>
                  <a:lnTo>
                    <a:pt x="62" y="444"/>
                  </a:lnTo>
                  <a:lnTo>
                    <a:pt x="110" y="317"/>
                  </a:lnTo>
                  <a:lnTo>
                    <a:pt x="293" y="317"/>
                  </a:lnTo>
                  <a:lnTo>
                    <a:pt x="344" y="444"/>
                  </a:lnTo>
                  <a:lnTo>
                    <a:pt x="410" y="444"/>
                  </a:lnTo>
                  <a:lnTo>
                    <a:pt x="231" y="0"/>
                  </a:lnTo>
                  <a:lnTo>
                    <a:pt x="169"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Freeform 25"/>
            <p:cNvSpPr>
              <a:spLocks noEditPoints="1"/>
            </p:cNvSpPr>
            <p:nvPr/>
          </p:nvSpPr>
          <p:spPr bwMode="auto">
            <a:xfrm>
              <a:off x="5860" y="710"/>
              <a:ext cx="47" cy="64"/>
            </a:xfrm>
            <a:custGeom>
              <a:avLst/>
              <a:gdLst>
                <a:gd name="T0" fmla="*/ 241 w 325"/>
                <a:gd name="T1" fmla="*/ 177 h 444"/>
                <a:gd name="T2" fmla="*/ 162 w 325"/>
                <a:gd name="T3" fmla="*/ 191 h 444"/>
                <a:gd name="T4" fmla="*/ 63 w 325"/>
                <a:gd name="T5" fmla="*/ 191 h 444"/>
                <a:gd name="T6" fmla="*/ 63 w 325"/>
                <a:gd name="T7" fmla="*/ 64 h 444"/>
                <a:gd name="T8" fmla="*/ 160 w 325"/>
                <a:gd name="T9" fmla="*/ 64 h 444"/>
                <a:gd name="T10" fmla="*/ 215 w 325"/>
                <a:gd name="T11" fmla="*/ 60 h 444"/>
                <a:gd name="T12" fmla="*/ 251 w 325"/>
                <a:gd name="T13" fmla="*/ 83 h 444"/>
                <a:gd name="T14" fmla="*/ 265 w 325"/>
                <a:gd name="T15" fmla="*/ 124 h 444"/>
                <a:gd name="T16" fmla="*/ 241 w 325"/>
                <a:gd name="T17" fmla="*/ 177 h 444"/>
                <a:gd name="T18" fmla="*/ 276 w 325"/>
                <a:gd name="T19" fmla="*/ 22 h 444"/>
                <a:gd name="T20" fmla="*/ 222 w 325"/>
                <a:gd name="T21" fmla="*/ 3 h 444"/>
                <a:gd name="T22" fmla="*/ 156 w 325"/>
                <a:gd name="T23" fmla="*/ 0 h 444"/>
                <a:gd name="T24" fmla="*/ 0 w 325"/>
                <a:gd name="T25" fmla="*/ 0 h 444"/>
                <a:gd name="T26" fmla="*/ 0 w 325"/>
                <a:gd name="T27" fmla="*/ 444 h 444"/>
                <a:gd name="T28" fmla="*/ 63 w 325"/>
                <a:gd name="T29" fmla="*/ 444 h 444"/>
                <a:gd name="T30" fmla="*/ 63 w 325"/>
                <a:gd name="T31" fmla="*/ 254 h 444"/>
                <a:gd name="T32" fmla="*/ 161 w 325"/>
                <a:gd name="T33" fmla="*/ 254 h 444"/>
                <a:gd name="T34" fmla="*/ 289 w 325"/>
                <a:gd name="T35" fmla="*/ 217 h 444"/>
                <a:gd name="T36" fmla="*/ 325 w 325"/>
                <a:gd name="T37" fmla="*/ 124 h 444"/>
                <a:gd name="T38" fmla="*/ 312 w 325"/>
                <a:gd name="T39" fmla="*/ 64 h 444"/>
                <a:gd name="T40" fmla="*/ 276 w 325"/>
                <a:gd name="T41" fmla="*/ 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 h="444">
                  <a:moveTo>
                    <a:pt x="241" y="177"/>
                  </a:moveTo>
                  <a:cubicBezTo>
                    <a:pt x="226" y="191"/>
                    <a:pt x="199" y="191"/>
                    <a:pt x="162" y="191"/>
                  </a:cubicBezTo>
                  <a:lnTo>
                    <a:pt x="63" y="191"/>
                  </a:lnTo>
                  <a:lnTo>
                    <a:pt x="63" y="64"/>
                  </a:lnTo>
                  <a:lnTo>
                    <a:pt x="160" y="64"/>
                  </a:lnTo>
                  <a:cubicBezTo>
                    <a:pt x="187" y="64"/>
                    <a:pt x="205" y="58"/>
                    <a:pt x="215" y="60"/>
                  </a:cubicBezTo>
                  <a:cubicBezTo>
                    <a:pt x="230" y="65"/>
                    <a:pt x="242" y="70"/>
                    <a:pt x="251" y="83"/>
                  </a:cubicBezTo>
                  <a:cubicBezTo>
                    <a:pt x="260" y="96"/>
                    <a:pt x="265" y="106"/>
                    <a:pt x="265" y="124"/>
                  </a:cubicBezTo>
                  <a:cubicBezTo>
                    <a:pt x="265" y="149"/>
                    <a:pt x="257" y="163"/>
                    <a:pt x="241" y="177"/>
                  </a:cubicBezTo>
                  <a:close/>
                  <a:moveTo>
                    <a:pt x="276" y="22"/>
                  </a:moveTo>
                  <a:cubicBezTo>
                    <a:pt x="262" y="12"/>
                    <a:pt x="244" y="7"/>
                    <a:pt x="222" y="3"/>
                  </a:cubicBezTo>
                  <a:cubicBezTo>
                    <a:pt x="207" y="0"/>
                    <a:pt x="185" y="0"/>
                    <a:pt x="156" y="0"/>
                  </a:cubicBezTo>
                  <a:lnTo>
                    <a:pt x="0" y="0"/>
                  </a:lnTo>
                  <a:lnTo>
                    <a:pt x="0" y="444"/>
                  </a:lnTo>
                  <a:lnTo>
                    <a:pt x="63" y="444"/>
                  </a:lnTo>
                  <a:lnTo>
                    <a:pt x="63" y="254"/>
                  </a:lnTo>
                  <a:lnTo>
                    <a:pt x="161" y="254"/>
                  </a:lnTo>
                  <a:cubicBezTo>
                    <a:pt x="223" y="254"/>
                    <a:pt x="265" y="243"/>
                    <a:pt x="289" y="217"/>
                  </a:cubicBezTo>
                  <a:cubicBezTo>
                    <a:pt x="313" y="191"/>
                    <a:pt x="325" y="161"/>
                    <a:pt x="325" y="124"/>
                  </a:cubicBezTo>
                  <a:cubicBezTo>
                    <a:pt x="325" y="102"/>
                    <a:pt x="320" y="82"/>
                    <a:pt x="312" y="64"/>
                  </a:cubicBezTo>
                  <a:cubicBezTo>
                    <a:pt x="303" y="46"/>
                    <a:pt x="291" y="32"/>
                    <a:pt x="276" y="22"/>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1" name="Freeform 26"/>
            <p:cNvSpPr>
              <a:spLocks noEditPoints="1"/>
            </p:cNvSpPr>
            <p:nvPr/>
          </p:nvSpPr>
          <p:spPr bwMode="auto">
            <a:xfrm>
              <a:off x="5956" y="710"/>
              <a:ext cx="48" cy="64"/>
            </a:xfrm>
            <a:custGeom>
              <a:avLst/>
              <a:gdLst>
                <a:gd name="T0" fmla="*/ 248 w 331"/>
                <a:gd name="T1" fmla="*/ 177 h 444"/>
                <a:gd name="T2" fmla="*/ 168 w 331"/>
                <a:gd name="T3" fmla="*/ 191 h 444"/>
                <a:gd name="T4" fmla="*/ 64 w 331"/>
                <a:gd name="T5" fmla="*/ 191 h 444"/>
                <a:gd name="T6" fmla="*/ 64 w 331"/>
                <a:gd name="T7" fmla="*/ 64 h 444"/>
                <a:gd name="T8" fmla="*/ 167 w 331"/>
                <a:gd name="T9" fmla="*/ 64 h 444"/>
                <a:gd name="T10" fmla="*/ 221 w 331"/>
                <a:gd name="T11" fmla="*/ 60 h 444"/>
                <a:gd name="T12" fmla="*/ 257 w 331"/>
                <a:gd name="T13" fmla="*/ 83 h 444"/>
                <a:gd name="T14" fmla="*/ 271 w 331"/>
                <a:gd name="T15" fmla="*/ 124 h 444"/>
                <a:gd name="T16" fmla="*/ 248 w 331"/>
                <a:gd name="T17" fmla="*/ 177 h 444"/>
                <a:gd name="T18" fmla="*/ 282 w 331"/>
                <a:gd name="T19" fmla="*/ 22 h 444"/>
                <a:gd name="T20" fmla="*/ 228 w 331"/>
                <a:gd name="T21" fmla="*/ 3 h 444"/>
                <a:gd name="T22" fmla="*/ 162 w 331"/>
                <a:gd name="T23" fmla="*/ 0 h 444"/>
                <a:gd name="T24" fmla="*/ 0 w 331"/>
                <a:gd name="T25" fmla="*/ 0 h 444"/>
                <a:gd name="T26" fmla="*/ 0 w 331"/>
                <a:gd name="T27" fmla="*/ 444 h 444"/>
                <a:gd name="T28" fmla="*/ 64 w 331"/>
                <a:gd name="T29" fmla="*/ 444 h 444"/>
                <a:gd name="T30" fmla="*/ 64 w 331"/>
                <a:gd name="T31" fmla="*/ 254 h 444"/>
                <a:gd name="T32" fmla="*/ 167 w 331"/>
                <a:gd name="T33" fmla="*/ 254 h 444"/>
                <a:gd name="T34" fmla="*/ 295 w 331"/>
                <a:gd name="T35" fmla="*/ 217 h 444"/>
                <a:gd name="T36" fmla="*/ 331 w 331"/>
                <a:gd name="T37" fmla="*/ 124 h 444"/>
                <a:gd name="T38" fmla="*/ 318 w 331"/>
                <a:gd name="T39" fmla="*/ 64 h 444"/>
                <a:gd name="T40" fmla="*/ 282 w 331"/>
                <a:gd name="T41" fmla="*/ 2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444">
                  <a:moveTo>
                    <a:pt x="248" y="177"/>
                  </a:moveTo>
                  <a:cubicBezTo>
                    <a:pt x="232" y="191"/>
                    <a:pt x="205" y="191"/>
                    <a:pt x="168" y="191"/>
                  </a:cubicBezTo>
                  <a:lnTo>
                    <a:pt x="64" y="191"/>
                  </a:lnTo>
                  <a:lnTo>
                    <a:pt x="64" y="64"/>
                  </a:lnTo>
                  <a:lnTo>
                    <a:pt x="167" y="64"/>
                  </a:lnTo>
                  <a:cubicBezTo>
                    <a:pt x="193" y="64"/>
                    <a:pt x="211" y="58"/>
                    <a:pt x="221" y="60"/>
                  </a:cubicBezTo>
                  <a:cubicBezTo>
                    <a:pt x="236" y="65"/>
                    <a:pt x="248" y="70"/>
                    <a:pt x="257" y="83"/>
                  </a:cubicBezTo>
                  <a:cubicBezTo>
                    <a:pt x="266" y="96"/>
                    <a:pt x="271" y="106"/>
                    <a:pt x="271" y="124"/>
                  </a:cubicBezTo>
                  <a:cubicBezTo>
                    <a:pt x="271" y="149"/>
                    <a:pt x="263" y="163"/>
                    <a:pt x="248" y="177"/>
                  </a:cubicBezTo>
                  <a:close/>
                  <a:moveTo>
                    <a:pt x="282" y="22"/>
                  </a:moveTo>
                  <a:cubicBezTo>
                    <a:pt x="268" y="12"/>
                    <a:pt x="250" y="7"/>
                    <a:pt x="228" y="3"/>
                  </a:cubicBezTo>
                  <a:cubicBezTo>
                    <a:pt x="213" y="0"/>
                    <a:pt x="191" y="0"/>
                    <a:pt x="162" y="0"/>
                  </a:cubicBezTo>
                  <a:lnTo>
                    <a:pt x="0" y="0"/>
                  </a:lnTo>
                  <a:lnTo>
                    <a:pt x="0" y="444"/>
                  </a:lnTo>
                  <a:lnTo>
                    <a:pt x="64" y="444"/>
                  </a:lnTo>
                  <a:lnTo>
                    <a:pt x="64" y="254"/>
                  </a:lnTo>
                  <a:lnTo>
                    <a:pt x="167" y="254"/>
                  </a:lnTo>
                  <a:cubicBezTo>
                    <a:pt x="229" y="254"/>
                    <a:pt x="272" y="243"/>
                    <a:pt x="295" y="217"/>
                  </a:cubicBezTo>
                  <a:cubicBezTo>
                    <a:pt x="319" y="191"/>
                    <a:pt x="331" y="161"/>
                    <a:pt x="331" y="124"/>
                  </a:cubicBezTo>
                  <a:cubicBezTo>
                    <a:pt x="331" y="102"/>
                    <a:pt x="326" y="82"/>
                    <a:pt x="318" y="64"/>
                  </a:cubicBezTo>
                  <a:cubicBezTo>
                    <a:pt x="309" y="46"/>
                    <a:pt x="297" y="32"/>
                    <a:pt x="282" y="22"/>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Freeform 27"/>
            <p:cNvSpPr>
              <a:spLocks/>
            </p:cNvSpPr>
            <p:nvPr/>
          </p:nvSpPr>
          <p:spPr bwMode="auto">
            <a:xfrm>
              <a:off x="6052" y="710"/>
              <a:ext cx="41" cy="64"/>
            </a:xfrm>
            <a:custGeom>
              <a:avLst/>
              <a:gdLst>
                <a:gd name="T0" fmla="*/ 64 w 286"/>
                <a:gd name="T1" fmla="*/ 0 h 444"/>
                <a:gd name="T2" fmla="*/ 0 w 286"/>
                <a:gd name="T3" fmla="*/ 0 h 444"/>
                <a:gd name="T4" fmla="*/ 0 w 286"/>
                <a:gd name="T5" fmla="*/ 444 h 444"/>
                <a:gd name="T6" fmla="*/ 286 w 286"/>
                <a:gd name="T7" fmla="*/ 444 h 444"/>
                <a:gd name="T8" fmla="*/ 286 w 286"/>
                <a:gd name="T9" fmla="*/ 381 h 444"/>
                <a:gd name="T10" fmla="*/ 64 w 286"/>
                <a:gd name="T11" fmla="*/ 381 h 444"/>
                <a:gd name="T12" fmla="*/ 64 w 286"/>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286" h="444">
                  <a:moveTo>
                    <a:pt x="64" y="0"/>
                  </a:moveTo>
                  <a:lnTo>
                    <a:pt x="0" y="0"/>
                  </a:lnTo>
                  <a:lnTo>
                    <a:pt x="0" y="444"/>
                  </a:lnTo>
                  <a:lnTo>
                    <a:pt x="286" y="444"/>
                  </a:lnTo>
                  <a:lnTo>
                    <a:pt x="286" y="381"/>
                  </a:lnTo>
                  <a:lnTo>
                    <a:pt x="64" y="381"/>
                  </a:lnTo>
                  <a:lnTo>
                    <a:pt x="64"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3" name="Rectangle 28"/>
            <p:cNvSpPr>
              <a:spLocks noChangeArrowheads="1"/>
            </p:cNvSpPr>
            <p:nvPr/>
          </p:nvSpPr>
          <p:spPr bwMode="auto">
            <a:xfrm>
              <a:off x="6139" y="710"/>
              <a:ext cx="9" cy="64"/>
            </a:xfrm>
            <a:prstGeom prst="rect">
              <a:avLst/>
            </a:prstGeom>
            <a:solidFill>
              <a:srgbClr val="2440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4" name="Freeform 29"/>
            <p:cNvSpPr>
              <a:spLocks/>
            </p:cNvSpPr>
            <p:nvPr/>
          </p:nvSpPr>
          <p:spPr bwMode="auto">
            <a:xfrm>
              <a:off x="6200" y="708"/>
              <a:ext cx="56" cy="66"/>
            </a:xfrm>
            <a:custGeom>
              <a:avLst/>
              <a:gdLst>
                <a:gd name="T0" fmla="*/ 283 w 387"/>
                <a:gd name="T1" fmla="*/ 375 h 453"/>
                <a:gd name="T2" fmla="*/ 201 w 387"/>
                <a:gd name="T3" fmla="*/ 403 h 453"/>
                <a:gd name="T4" fmla="*/ 127 w 387"/>
                <a:gd name="T5" fmla="*/ 383 h 453"/>
                <a:gd name="T6" fmla="*/ 76 w 387"/>
                <a:gd name="T7" fmla="*/ 320 h 453"/>
                <a:gd name="T8" fmla="*/ 60 w 387"/>
                <a:gd name="T9" fmla="*/ 223 h 453"/>
                <a:gd name="T10" fmla="*/ 73 w 387"/>
                <a:gd name="T11" fmla="*/ 139 h 453"/>
                <a:gd name="T12" fmla="*/ 121 w 387"/>
                <a:gd name="T13" fmla="*/ 74 h 453"/>
                <a:gd name="T14" fmla="*/ 206 w 387"/>
                <a:gd name="T15" fmla="*/ 50 h 453"/>
                <a:gd name="T16" fmla="*/ 279 w 387"/>
                <a:gd name="T17" fmla="*/ 72 h 453"/>
                <a:gd name="T18" fmla="*/ 323 w 387"/>
                <a:gd name="T19" fmla="*/ 141 h 453"/>
                <a:gd name="T20" fmla="*/ 380 w 387"/>
                <a:gd name="T21" fmla="*/ 128 h 453"/>
                <a:gd name="T22" fmla="*/ 317 w 387"/>
                <a:gd name="T23" fmla="*/ 33 h 453"/>
                <a:gd name="T24" fmla="*/ 207 w 387"/>
                <a:gd name="T25" fmla="*/ 0 h 453"/>
                <a:gd name="T26" fmla="*/ 101 w 387"/>
                <a:gd name="T27" fmla="*/ 27 h 453"/>
                <a:gd name="T28" fmla="*/ 26 w 387"/>
                <a:gd name="T29" fmla="*/ 104 h 453"/>
                <a:gd name="T30" fmla="*/ 0 w 387"/>
                <a:gd name="T31" fmla="*/ 223 h 453"/>
                <a:gd name="T32" fmla="*/ 23 w 387"/>
                <a:gd name="T33" fmla="*/ 340 h 453"/>
                <a:gd name="T34" fmla="*/ 91 w 387"/>
                <a:gd name="T35" fmla="*/ 424 h 453"/>
                <a:gd name="T36" fmla="*/ 206 w 387"/>
                <a:gd name="T37" fmla="*/ 453 h 453"/>
                <a:gd name="T38" fmla="*/ 322 w 387"/>
                <a:gd name="T39" fmla="*/ 415 h 453"/>
                <a:gd name="T40" fmla="*/ 387 w 387"/>
                <a:gd name="T41" fmla="*/ 306 h 453"/>
                <a:gd name="T42" fmla="*/ 329 w 387"/>
                <a:gd name="T43" fmla="*/ 292 h 453"/>
                <a:gd name="T44" fmla="*/ 283 w 387"/>
                <a:gd name="T45" fmla="*/ 37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7" h="453">
                  <a:moveTo>
                    <a:pt x="283" y="375"/>
                  </a:moveTo>
                  <a:cubicBezTo>
                    <a:pt x="261" y="394"/>
                    <a:pt x="234" y="403"/>
                    <a:pt x="201" y="403"/>
                  </a:cubicBezTo>
                  <a:cubicBezTo>
                    <a:pt x="175" y="403"/>
                    <a:pt x="150" y="396"/>
                    <a:pt x="127" y="383"/>
                  </a:cubicBezTo>
                  <a:cubicBezTo>
                    <a:pt x="104" y="369"/>
                    <a:pt x="87" y="348"/>
                    <a:pt x="76" y="320"/>
                  </a:cubicBezTo>
                  <a:cubicBezTo>
                    <a:pt x="65" y="293"/>
                    <a:pt x="60" y="260"/>
                    <a:pt x="60" y="223"/>
                  </a:cubicBezTo>
                  <a:cubicBezTo>
                    <a:pt x="60" y="194"/>
                    <a:pt x="64" y="166"/>
                    <a:pt x="73" y="139"/>
                  </a:cubicBezTo>
                  <a:cubicBezTo>
                    <a:pt x="83" y="112"/>
                    <a:pt x="99" y="90"/>
                    <a:pt x="121" y="74"/>
                  </a:cubicBezTo>
                  <a:cubicBezTo>
                    <a:pt x="144" y="58"/>
                    <a:pt x="172" y="50"/>
                    <a:pt x="206" y="50"/>
                  </a:cubicBezTo>
                  <a:cubicBezTo>
                    <a:pt x="235" y="50"/>
                    <a:pt x="259" y="57"/>
                    <a:pt x="279" y="72"/>
                  </a:cubicBezTo>
                  <a:cubicBezTo>
                    <a:pt x="298" y="86"/>
                    <a:pt x="313" y="109"/>
                    <a:pt x="323" y="141"/>
                  </a:cubicBezTo>
                  <a:lnTo>
                    <a:pt x="380" y="128"/>
                  </a:lnTo>
                  <a:cubicBezTo>
                    <a:pt x="368" y="87"/>
                    <a:pt x="347" y="56"/>
                    <a:pt x="317" y="33"/>
                  </a:cubicBezTo>
                  <a:cubicBezTo>
                    <a:pt x="287" y="11"/>
                    <a:pt x="251" y="0"/>
                    <a:pt x="207" y="0"/>
                  </a:cubicBezTo>
                  <a:cubicBezTo>
                    <a:pt x="168" y="0"/>
                    <a:pt x="133" y="9"/>
                    <a:pt x="101" y="27"/>
                  </a:cubicBezTo>
                  <a:cubicBezTo>
                    <a:pt x="68" y="44"/>
                    <a:pt x="44" y="70"/>
                    <a:pt x="26" y="104"/>
                  </a:cubicBezTo>
                  <a:cubicBezTo>
                    <a:pt x="9" y="138"/>
                    <a:pt x="0" y="178"/>
                    <a:pt x="0" y="223"/>
                  </a:cubicBezTo>
                  <a:cubicBezTo>
                    <a:pt x="0" y="265"/>
                    <a:pt x="8" y="304"/>
                    <a:pt x="23" y="340"/>
                  </a:cubicBezTo>
                  <a:cubicBezTo>
                    <a:pt x="39" y="377"/>
                    <a:pt x="61" y="405"/>
                    <a:pt x="91" y="424"/>
                  </a:cubicBezTo>
                  <a:cubicBezTo>
                    <a:pt x="120" y="443"/>
                    <a:pt x="159" y="453"/>
                    <a:pt x="206" y="453"/>
                  </a:cubicBezTo>
                  <a:cubicBezTo>
                    <a:pt x="251" y="453"/>
                    <a:pt x="290" y="441"/>
                    <a:pt x="322" y="415"/>
                  </a:cubicBezTo>
                  <a:cubicBezTo>
                    <a:pt x="353" y="390"/>
                    <a:pt x="375" y="354"/>
                    <a:pt x="387" y="306"/>
                  </a:cubicBezTo>
                  <a:lnTo>
                    <a:pt x="329" y="292"/>
                  </a:lnTo>
                  <a:cubicBezTo>
                    <a:pt x="321" y="329"/>
                    <a:pt x="306" y="357"/>
                    <a:pt x="283" y="37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Freeform 30"/>
            <p:cNvSpPr>
              <a:spLocks noEditPoints="1"/>
            </p:cNvSpPr>
            <p:nvPr/>
          </p:nvSpPr>
          <p:spPr bwMode="auto">
            <a:xfrm>
              <a:off x="6297" y="710"/>
              <a:ext cx="59" cy="64"/>
            </a:xfrm>
            <a:custGeom>
              <a:avLst/>
              <a:gdLst>
                <a:gd name="T0" fmla="*/ 126 w 409"/>
                <a:gd name="T1" fmla="*/ 254 h 444"/>
                <a:gd name="T2" fmla="*/ 174 w 409"/>
                <a:gd name="T3" fmla="*/ 126 h 444"/>
                <a:gd name="T4" fmla="*/ 197 w 409"/>
                <a:gd name="T5" fmla="*/ 43 h 444"/>
                <a:gd name="T6" fmla="*/ 229 w 409"/>
                <a:gd name="T7" fmla="*/ 133 h 444"/>
                <a:gd name="T8" fmla="*/ 274 w 409"/>
                <a:gd name="T9" fmla="*/ 254 h 444"/>
                <a:gd name="T10" fmla="*/ 126 w 409"/>
                <a:gd name="T11" fmla="*/ 254 h 444"/>
                <a:gd name="T12" fmla="*/ 168 w 409"/>
                <a:gd name="T13" fmla="*/ 0 h 444"/>
                <a:gd name="T14" fmla="*/ 0 w 409"/>
                <a:gd name="T15" fmla="*/ 444 h 444"/>
                <a:gd name="T16" fmla="*/ 61 w 409"/>
                <a:gd name="T17" fmla="*/ 444 h 444"/>
                <a:gd name="T18" fmla="*/ 109 w 409"/>
                <a:gd name="T19" fmla="*/ 317 h 444"/>
                <a:gd name="T20" fmla="*/ 292 w 409"/>
                <a:gd name="T21" fmla="*/ 317 h 444"/>
                <a:gd name="T22" fmla="*/ 343 w 409"/>
                <a:gd name="T23" fmla="*/ 444 h 444"/>
                <a:gd name="T24" fmla="*/ 409 w 409"/>
                <a:gd name="T25" fmla="*/ 444 h 444"/>
                <a:gd name="T26" fmla="*/ 230 w 409"/>
                <a:gd name="T27" fmla="*/ 0 h 444"/>
                <a:gd name="T28" fmla="*/ 168 w 409"/>
                <a:gd name="T2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9" h="444">
                  <a:moveTo>
                    <a:pt x="126" y="254"/>
                  </a:moveTo>
                  <a:lnTo>
                    <a:pt x="174" y="126"/>
                  </a:lnTo>
                  <a:cubicBezTo>
                    <a:pt x="184" y="99"/>
                    <a:pt x="192" y="71"/>
                    <a:pt x="197" y="43"/>
                  </a:cubicBezTo>
                  <a:cubicBezTo>
                    <a:pt x="204" y="67"/>
                    <a:pt x="215" y="97"/>
                    <a:pt x="229" y="133"/>
                  </a:cubicBezTo>
                  <a:lnTo>
                    <a:pt x="274" y="254"/>
                  </a:lnTo>
                  <a:lnTo>
                    <a:pt x="126" y="254"/>
                  </a:lnTo>
                  <a:close/>
                  <a:moveTo>
                    <a:pt x="168" y="0"/>
                  </a:moveTo>
                  <a:lnTo>
                    <a:pt x="0" y="444"/>
                  </a:lnTo>
                  <a:lnTo>
                    <a:pt x="61" y="444"/>
                  </a:lnTo>
                  <a:lnTo>
                    <a:pt x="109" y="317"/>
                  </a:lnTo>
                  <a:lnTo>
                    <a:pt x="292" y="317"/>
                  </a:lnTo>
                  <a:lnTo>
                    <a:pt x="343" y="444"/>
                  </a:lnTo>
                  <a:lnTo>
                    <a:pt x="409" y="444"/>
                  </a:lnTo>
                  <a:lnTo>
                    <a:pt x="230" y="0"/>
                  </a:lnTo>
                  <a:lnTo>
                    <a:pt x="168" y="0"/>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Freeform 31"/>
            <p:cNvSpPr>
              <a:spLocks/>
            </p:cNvSpPr>
            <p:nvPr/>
          </p:nvSpPr>
          <p:spPr bwMode="auto">
            <a:xfrm>
              <a:off x="6391" y="710"/>
              <a:ext cx="50" cy="64"/>
            </a:xfrm>
            <a:custGeom>
              <a:avLst/>
              <a:gdLst>
                <a:gd name="T0" fmla="*/ 0 w 348"/>
                <a:gd name="T1" fmla="*/ 64 h 444"/>
                <a:gd name="T2" fmla="*/ 126 w 348"/>
                <a:gd name="T3" fmla="*/ 64 h 444"/>
                <a:gd name="T4" fmla="*/ 126 w 348"/>
                <a:gd name="T5" fmla="*/ 444 h 444"/>
                <a:gd name="T6" fmla="*/ 190 w 348"/>
                <a:gd name="T7" fmla="*/ 444 h 444"/>
                <a:gd name="T8" fmla="*/ 190 w 348"/>
                <a:gd name="T9" fmla="*/ 64 h 444"/>
                <a:gd name="T10" fmla="*/ 348 w 348"/>
                <a:gd name="T11" fmla="*/ 64 h 444"/>
                <a:gd name="T12" fmla="*/ 348 w 348"/>
                <a:gd name="T13" fmla="*/ 0 h 444"/>
                <a:gd name="T14" fmla="*/ 0 w 348"/>
                <a:gd name="T15" fmla="*/ 0 h 444"/>
                <a:gd name="T16" fmla="*/ 0 w 348"/>
                <a:gd name="T17" fmla="*/ 6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44">
                  <a:moveTo>
                    <a:pt x="0" y="64"/>
                  </a:moveTo>
                  <a:lnTo>
                    <a:pt x="126" y="64"/>
                  </a:lnTo>
                  <a:lnTo>
                    <a:pt x="126" y="444"/>
                  </a:lnTo>
                  <a:lnTo>
                    <a:pt x="190" y="444"/>
                  </a:lnTo>
                  <a:lnTo>
                    <a:pt x="190" y="64"/>
                  </a:lnTo>
                  <a:lnTo>
                    <a:pt x="348" y="64"/>
                  </a:lnTo>
                  <a:lnTo>
                    <a:pt x="348" y="0"/>
                  </a:lnTo>
                  <a:lnTo>
                    <a:pt x="0" y="0"/>
                  </a:lnTo>
                  <a:lnTo>
                    <a:pt x="0" y="64"/>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Rectangle 32"/>
            <p:cNvSpPr>
              <a:spLocks noChangeArrowheads="1"/>
            </p:cNvSpPr>
            <p:nvPr/>
          </p:nvSpPr>
          <p:spPr bwMode="auto">
            <a:xfrm>
              <a:off x="6487" y="710"/>
              <a:ext cx="9" cy="64"/>
            </a:xfrm>
            <a:prstGeom prst="rect">
              <a:avLst/>
            </a:prstGeom>
            <a:solidFill>
              <a:srgbClr val="2440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 name="Freeform 33"/>
            <p:cNvSpPr>
              <a:spLocks noEditPoints="1"/>
            </p:cNvSpPr>
            <p:nvPr/>
          </p:nvSpPr>
          <p:spPr bwMode="auto">
            <a:xfrm>
              <a:off x="6546" y="708"/>
              <a:ext cx="61" cy="66"/>
            </a:xfrm>
            <a:custGeom>
              <a:avLst/>
              <a:gdLst>
                <a:gd name="T0" fmla="*/ 317 w 419"/>
                <a:gd name="T1" fmla="*/ 357 h 453"/>
                <a:gd name="T2" fmla="*/ 209 w 419"/>
                <a:gd name="T3" fmla="*/ 403 h 453"/>
                <a:gd name="T4" fmla="*/ 103 w 419"/>
                <a:gd name="T5" fmla="*/ 358 h 453"/>
                <a:gd name="T6" fmla="*/ 60 w 419"/>
                <a:gd name="T7" fmla="*/ 233 h 453"/>
                <a:gd name="T8" fmla="*/ 104 w 419"/>
                <a:gd name="T9" fmla="*/ 92 h 453"/>
                <a:gd name="T10" fmla="*/ 210 w 419"/>
                <a:gd name="T11" fmla="*/ 50 h 453"/>
                <a:gd name="T12" fmla="*/ 288 w 419"/>
                <a:gd name="T13" fmla="*/ 72 h 453"/>
                <a:gd name="T14" fmla="*/ 341 w 419"/>
                <a:gd name="T15" fmla="*/ 133 h 453"/>
                <a:gd name="T16" fmla="*/ 359 w 419"/>
                <a:gd name="T17" fmla="*/ 227 h 453"/>
                <a:gd name="T18" fmla="*/ 317 w 419"/>
                <a:gd name="T19" fmla="*/ 357 h 453"/>
                <a:gd name="T20" fmla="*/ 319 w 419"/>
                <a:gd name="T21" fmla="*/ 29 h 453"/>
                <a:gd name="T22" fmla="*/ 210 w 419"/>
                <a:gd name="T23" fmla="*/ 0 h 453"/>
                <a:gd name="T24" fmla="*/ 59 w 419"/>
                <a:gd name="T25" fmla="*/ 62 h 453"/>
                <a:gd name="T26" fmla="*/ 0 w 419"/>
                <a:gd name="T27" fmla="*/ 232 h 453"/>
                <a:gd name="T28" fmla="*/ 25 w 419"/>
                <a:gd name="T29" fmla="*/ 342 h 453"/>
                <a:gd name="T30" fmla="*/ 99 w 419"/>
                <a:gd name="T31" fmla="*/ 423 h 453"/>
                <a:gd name="T32" fmla="*/ 210 w 419"/>
                <a:gd name="T33" fmla="*/ 453 h 453"/>
                <a:gd name="T34" fmla="*/ 316 w 419"/>
                <a:gd name="T35" fmla="*/ 426 h 453"/>
                <a:gd name="T36" fmla="*/ 392 w 419"/>
                <a:gd name="T37" fmla="*/ 346 h 453"/>
                <a:gd name="T38" fmla="*/ 419 w 419"/>
                <a:gd name="T39" fmla="*/ 227 h 453"/>
                <a:gd name="T40" fmla="*/ 394 w 419"/>
                <a:gd name="T41" fmla="*/ 110 h 453"/>
                <a:gd name="T42" fmla="*/ 319 w 419"/>
                <a:gd name="T43" fmla="*/ 2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9" h="453">
                  <a:moveTo>
                    <a:pt x="317" y="357"/>
                  </a:moveTo>
                  <a:cubicBezTo>
                    <a:pt x="289" y="388"/>
                    <a:pt x="253" y="403"/>
                    <a:pt x="209" y="403"/>
                  </a:cubicBezTo>
                  <a:cubicBezTo>
                    <a:pt x="167" y="403"/>
                    <a:pt x="131" y="388"/>
                    <a:pt x="103" y="358"/>
                  </a:cubicBezTo>
                  <a:cubicBezTo>
                    <a:pt x="74" y="327"/>
                    <a:pt x="60" y="286"/>
                    <a:pt x="60" y="233"/>
                  </a:cubicBezTo>
                  <a:cubicBezTo>
                    <a:pt x="60" y="167"/>
                    <a:pt x="75" y="120"/>
                    <a:pt x="104" y="92"/>
                  </a:cubicBezTo>
                  <a:cubicBezTo>
                    <a:pt x="134" y="64"/>
                    <a:pt x="169" y="50"/>
                    <a:pt x="210" y="50"/>
                  </a:cubicBezTo>
                  <a:cubicBezTo>
                    <a:pt x="239" y="50"/>
                    <a:pt x="265" y="57"/>
                    <a:pt x="288" y="72"/>
                  </a:cubicBezTo>
                  <a:cubicBezTo>
                    <a:pt x="312" y="86"/>
                    <a:pt x="329" y="107"/>
                    <a:pt x="341" y="133"/>
                  </a:cubicBezTo>
                  <a:cubicBezTo>
                    <a:pt x="353" y="160"/>
                    <a:pt x="359" y="191"/>
                    <a:pt x="359" y="227"/>
                  </a:cubicBezTo>
                  <a:cubicBezTo>
                    <a:pt x="359" y="283"/>
                    <a:pt x="345" y="327"/>
                    <a:pt x="317" y="357"/>
                  </a:cubicBezTo>
                  <a:close/>
                  <a:moveTo>
                    <a:pt x="319" y="29"/>
                  </a:moveTo>
                  <a:cubicBezTo>
                    <a:pt x="287" y="10"/>
                    <a:pt x="250" y="0"/>
                    <a:pt x="210" y="0"/>
                  </a:cubicBezTo>
                  <a:cubicBezTo>
                    <a:pt x="148" y="0"/>
                    <a:pt x="98" y="20"/>
                    <a:pt x="59" y="62"/>
                  </a:cubicBezTo>
                  <a:cubicBezTo>
                    <a:pt x="20" y="102"/>
                    <a:pt x="0" y="159"/>
                    <a:pt x="0" y="232"/>
                  </a:cubicBezTo>
                  <a:cubicBezTo>
                    <a:pt x="0" y="271"/>
                    <a:pt x="9" y="307"/>
                    <a:pt x="25" y="342"/>
                  </a:cubicBezTo>
                  <a:cubicBezTo>
                    <a:pt x="42" y="376"/>
                    <a:pt x="67" y="403"/>
                    <a:pt x="99" y="423"/>
                  </a:cubicBezTo>
                  <a:cubicBezTo>
                    <a:pt x="132" y="443"/>
                    <a:pt x="168" y="453"/>
                    <a:pt x="210" y="453"/>
                  </a:cubicBezTo>
                  <a:cubicBezTo>
                    <a:pt x="248" y="453"/>
                    <a:pt x="283" y="444"/>
                    <a:pt x="316" y="426"/>
                  </a:cubicBezTo>
                  <a:cubicBezTo>
                    <a:pt x="349" y="408"/>
                    <a:pt x="374" y="381"/>
                    <a:pt x="392" y="346"/>
                  </a:cubicBezTo>
                  <a:cubicBezTo>
                    <a:pt x="410" y="311"/>
                    <a:pt x="419" y="272"/>
                    <a:pt x="419" y="227"/>
                  </a:cubicBezTo>
                  <a:cubicBezTo>
                    <a:pt x="419" y="183"/>
                    <a:pt x="411" y="144"/>
                    <a:pt x="394" y="110"/>
                  </a:cubicBezTo>
                  <a:cubicBezTo>
                    <a:pt x="376" y="75"/>
                    <a:pt x="352" y="48"/>
                    <a:pt x="319" y="29"/>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Freeform 34"/>
            <p:cNvSpPr>
              <a:spLocks/>
            </p:cNvSpPr>
            <p:nvPr/>
          </p:nvSpPr>
          <p:spPr bwMode="auto">
            <a:xfrm>
              <a:off x="6656" y="710"/>
              <a:ext cx="50" cy="64"/>
            </a:xfrm>
            <a:custGeom>
              <a:avLst/>
              <a:gdLst>
                <a:gd name="T0" fmla="*/ 285 w 348"/>
                <a:gd name="T1" fmla="*/ 341 h 444"/>
                <a:gd name="T2" fmla="*/ 55 w 348"/>
                <a:gd name="T3" fmla="*/ 0 h 444"/>
                <a:gd name="T4" fmla="*/ 0 w 348"/>
                <a:gd name="T5" fmla="*/ 0 h 444"/>
                <a:gd name="T6" fmla="*/ 0 w 348"/>
                <a:gd name="T7" fmla="*/ 444 h 444"/>
                <a:gd name="T8" fmla="*/ 63 w 348"/>
                <a:gd name="T9" fmla="*/ 444 h 444"/>
                <a:gd name="T10" fmla="*/ 63 w 348"/>
                <a:gd name="T11" fmla="*/ 91 h 444"/>
                <a:gd name="T12" fmla="*/ 281 w 348"/>
                <a:gd name="T13" fmla="*/ 444 h 444"/>
                <a:gd name="T14" fmla="*/ 348 w 348"/>
                <a:gd name="T15" fmla="*/ 444 h 444"/>
                <a:gd name="T16" fmla="*/ 348 w 348"/>
                <a:gd name="T17" fmla="*/ 0 h 444"/>
                <a:gd name="T18" fmla="*/ 285 w 348"/>
                <a:gd name="T19" fmla="*/ 0 h 444"/>
                <a:gd name="T20" fmla="*/ 285 w 348"/>
                <a:gd name="T21" fmla="*/ 34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444">
                  <a:moveTo>
                    <a:pt x="285" y="341"/>
                  </a:moveTo>
                  <a:lnTo>
                    <a:pt x="55" y="0"/>
                  </a:lnTo>
                  <a:lnTo>
                    <a:pt x="0" y="0"/>
                  </a:lnTo>
                  <a:lnTo>
                    <a:pt x="0" y="444"/>
                  </a:lnTo>
                  <a:lnTo>
                    <a:pt x="63" y="444"/>
                  </a:lnTo>
                  <a:lnTo>
                    <a:pt x="63" y="91"/>
                  </a:lnTo>
                  <a:lnTo>
                    <a:pt x="281" y="444"/>
                  </a:lnTo>
                  <a:lnTo>
                    <a:pt x="348" y="444"/>
                  </a:lnTo>
                  <a:lnTo>
                    <a:pt x="348" y="0"/>
                  </a:lnTo>
                  <a:lnTo>
                    <a:pt x="285" y="0"/>
                  </a:lnTo>
                  <a:lnTo>
                    <a:pt x="285" y="341"/>
                  </a:ln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35"/>
            <p:cNvSpPr>
              <a:spLocks/>
            </p:cNvSpPr>
            <p:nvPr/>
          </p:nvSpPr>
          <p:spPr bwMode="auto">
            <a:xfrm>
              <a:off x="6755" y="708"/>
              <a:ext cx="50" cy="66"/>
            </a:xfrm>
            <a:custGeom>
              <a:avLst/>
              <a:gdLst>
                <a:gd name="T0" fmla="*/ 274 w 348"/>
                <a:gd name="T1" fmla="*/ 215 h 453"/>
                <a:gd name="T2" fmla="*/ 177 w 348"/>
                <a:gd name="T3" fmla="*/ 187 h 453"/>
                <a:gd name="T4" fmla="*/ 89 w 348"/>
                <a:gd name="T5" fmla="*/ 156 h 453"/>
                <a:gd name="T6" fmla="*/ 72 w 348"/>
                <a:gd name="T7" fmla="*/ 117 h 453"/>
                <a:gd name="T8" fmla="*/ 96 w 348"/>
                <a:gd name="T9" fmla="*/ 70 h 453"/>
                <a:gd name="T10" fmla="*/ 173 w 348"/>
                <a:gd name="T11" fmla="*/ 51 h 453"/>
                <a:gd name="T12" fmla="*/ 249 w 348"/>
                <a:gd name="T13" fmla="*/ 72 h 453"/>
                <a:gd name="T14" fmla="*/ 280 w 348"/>
                <a:gd name="T15" fmla="*/ 135 h 453"/>
                <a:gd name="T16" fmla="*/ 335 w 348"/>
                <a:gd name="T17" fmla="*/ 131 h 453"/>
                <a:gd name="T18" fmla="*/ 314 w 348"/>
                <a:gd name="T19" fmla="*/ 62 h 453"/>
                <a:gd name="T20" fmla="*/ 257 w 348"/>
                <a:gd name="T21" fmla="*/ 16 h 453"/>
                <a:gd name="T22" fmla="*/ 171 w 348"/>
                <a:gd name="T23" fmla="*/ 0 h 453"/>
                <a:gd name="T24" fmla="*/ 90 w 348"/>
                <a:gd name="T25" fmla="*/ 15 h 453"/>
                <a:gd name="T26" fmla="*/ 35 w 348"/>
                <a:gd name="T27" fmla="*/ 59 h 453"/>
                <a:gd name="T28" fmla="*/ 17 w 348"/>
                <a:gd name="T29" fmla="*/ 121 h 453"/>
                <a:gd name="T30" fmla="*/ 32 w 348"/>
                <a:gd name="T31" fmla="*/ 175 h 453"/>
                <a:gd name="T32" fmla="*/ 79 w 348"/>
                <a:gd name="T33" fmla="*/ 216 h 453"/>
                <a:gd name="T34" fmla="*/ 163 w 348"/>
                <a:gd name="T35" fmla="*/ 243 h 453"/>
                <a:gd name="T36" fmla="*/ 241 w 348"/>
                <a:gd name="T37" fmla="*/ 265 h 453"/>
                <a:gd name="T38" fmla="*/ 281 w 348"/>
                <a:gd name="T39" fmla="*/ 291 h 453"/>
                <a:gd name="T40" fmla="*/ 292 w 348"/>
                <a:gd name="T41" fmla="*/ 327 h 453"/>
                <a:gd name="T42" fmla="*/ 280 w 348"/>
                <a:gd name="T43" fmla="*/ 364 h 453"/>
                <a:gd name="T44" fmla="*/ 242 w 348"/>
                <a:gd name="T45" fmla="*/ 391 h 453"/>
                <a:gd name="T46" fmla="*/ 184 w 348"/>
                <a:gd name="T47" fmla="*/ 401 h 453"/>
                <a:gd name="T48" fmla="*/ 117 w 348"/>
                <a:gd name="T49" fmla="*/ 388 h 453"/>
                <a:gd name="T50" fmla="*/ 73 w 348"/>
                <a:gd name="T51" fmla="*/ 354 h 453"/>
                <a:gd name="T52" fmla="*/ 54 w 348"/>
                <a:gd name="T53" fmla="*/ 300 h 453"/>
                <a:gd name="T54" fmla="*/ 0 w 348"/>
                <a:gd name="T55" fmla="*/ 305 h 453"/>
                <a:gd name="T56" fmla="*/ 24 w 348"/>
                <a:gd name="T57" fmla="*/ 384 h 453"/>
                <a:gd name="T58" fmla="*/ 87 w 348"/>
                <a:gd name="T59" fmla="*/ 436 h 453"/>
                <a:gd name="T60" fmla="*/ 187 w 348"/>
                <a:gd name="T61" fmla="*/ 453 h 453"/>
                <a:gd name="T62" fmla="*/ 271 w 348"/>
                <a:gd name="T63" fmla="*/ 436 h 453"/>
                <a:gd name="T64" fmla="*/ 328 w 348"/>
                <a:gd name="T65" fmla="*/ 388 h 453"/>
                <a:gd name="T66" fmla="*/ 348 w 348"/>
                <a:gd name="T67" fmla="*/ 322 h 453"/>
                <a:gd name="T68" fmla="*/ 330 w 348"/>
                <a:gd name="T69" fmla="*/ 260 h 453"/>
                <a:gd name="T70" fmla="*/ 274 w 348"/>
                <a:gd name="T71" fmla="*/ 21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8" h="453">
                  <a:moveTo>
                    <a:pt x="274" y="215"/>
                  </a:moveTo>
                  <a:cubicBezTo>
                    <a:pt x="256" y="207"/>
                    <a:pt x="224" y="198"/>
                    <a:pt x="177" y="187"/>
                  </a:cubicBezTo>
                  <a:cubicBezTo>
                    <a:pt x="130" y="176"/>
                    <a:pt x="101" y="166"/>
                    <a:pt x="89" y="156"/>
                  </a:cubicBezTo>
                  <a:cubicBezTo>
                    <a:pt x="78" y="146"/>
                    <a:pt x="72" y="133"/>
                    <a:pt x="72" y="117"/>
                  </a:cubicBezTo>
                  <a:cubicBezTo>
                    <a:pt x="72" y="99"/>
                    <a:pt x="80" y="83"/>
                    <a:pt x="96" y="70"/>
                  </a:cubicBezTo>
                  <a:cubicBezTo>
                    <a:pt x="112" y="58"/>
                    <a:pt x="138" y="51"/>
                    <a:pt x="173" y="51"/>
                  </a:cubicBezTo>
                  <a:cubicBezTo>
                    <a:pt x="207" y="51"/>
                    <a:pt x="232" y="58"/>
                    <a:pt x="249" y="72"/>
                  </a:cubicBezTo>
                  <a:cubicBezTo>
                    <a:pt x="266" y="86"/>
                    <a:pt x="277" y="107"/>
                    <a:pt x="280" y="135"/>
                  </a:cubicBezTo>
                  <a:lnTo>
                    <a:pt x="335" y="131"/>
                  </a:lnTo>
                  <a:cubicBezTo>
                    <a:pt x="334" y="105"/>
                    <a:pt x="327" y="82"/>
                    <a:pt x="314" y="62"/>
                  </a:cubicBezTo>
                  <a:cubicBezTo>
                    <a:pt x="300" y="42"/>
                    <a:pt x="281" y="26"/>
                    <a:pt x="257" y="16"/>
                  </a:cubicBezTo>
                  <a:cubicBezTo>
                    <a:pt x="232" y="5"/>
                    <a:pt x="203" y="0"/>
                    <a:pt x="171" y="0"/>
                  </a:cubicBezTo>
                  <a:cubicBezTo>
                    <a:pt x="141" y="0"/>
                    <a:pt x="114" y="5"/>
                    <a:pt x="90" y="15"/>
                  </a:cubicBezTo>
                  <a:cubicBezTo>
                    <a:pt x="66" y="25"/>
                    <a:pt x="48" y="40"/>
                    <a:pt x="35" y="59"/>
                  </a:cubicBezTo>
                  <a:cubicBezTo>
                    <a:pt x="23" y="78"/>
                    <a:pt x="17" y="99"/>
                    <a:pt x="17" y="121"/>
                  </a:cubicBezTo>
                  <a:cubicBezTo>
                    <a:pt x="17" y="141"/>
                    <a:pt x="22" y="159"/>
                    <a:pt x="32" y="175"/>
                  </a:cubicBezTo>
                  <a:cubicBezTo>
                    <a:pt x="42" y="192"/>
                    <a:pt x="58" y="205"/>
                    <a:pt x="79" y="216"/>
                  </a:cubicBezTo>
                  <a:cubicBezTo>
                    <a:pt x="95" y="224"/>
                    <a:pt x="123" y="234"/>
                    <a:pt x="163" y="243"/>
                  </a:cubicBezTo>
                  <a:cubicBezTo>
                    <a:pt x="203" y="253"/>
                    <a:pt x="229" y="260"/>
                    <a:pt x="241" y="265"/>
                  </a:cubicBezTo>
                  <a:cubicBezTo>
                    <a:pt x="259" y="272"/>
                    <a:pt x="273" y="280"/>
                    <a:pt x="281" y="291"/>
                  </a:cubicBezTo>
                  <a:cubicBezTo>
                    <a:pt x="289" y="301"/>
                    <a:pt x="292" y="313"/>
                    <a:pt x="292" y="327"/>
                  </a:cubicBezTo>
                  <a:cubicBezTo>
                    <a:pt x="292" y="340"/>
                    <a:pt x="288" y="353"/>
                    <a:pt x="280" y="364"/>
                  </a:cubicBezTo>
                  <a:cubicBezTo>
                    <a:pt x="272" y="376"/>
                    <a:pt x="259" y="385"/>
                    <a:pt x="242" y="391"/>
                  </a:cubicBezTo>
                  <a:cubicBezTo>
                    <a:pt x="225" y="398"/>
                    <a:pt x="206" y="401"/>
                    <a:pt x="184" y="401"/>
                  </a:cubicBezTo>
                  <a:cubicBezTo>
                    <a:pt x="159" y="401"/>
                    <a:pt x="137" y="397"/>
                    <a:pt x="117" y="388"/>
                  </a:cubicBezTo>
                  <a:cubicBezTo>
                    <a:pt x="97" y="379"/>
                    <a:pt x="82" y="368"/>
                    <a:pt x="73" y="354"/>
                  </a:cubicBezTo>
                  <a:cubicBezTo>
                    <a:pt x="63" y="340"/>
                    <a:pt x="57" y="322"/>
                    <a:pt x="54" y="300"/>
                  </a:cubicBezTo>
                  <a:lnTo>
                    <a:pt x="0" y="305"/>
                  </a:lnTo>
                  <a:cubicBezTo>
                    <a:pt x="0" y="334"/>
                    <a:pt x="9" y="360"/>
                    <a:pt x="24" y="384"/>
                  </a:cubicBezTo>
                  <a:cubicBezTo>
                    <a:pt x="39" y="407"/>
                    <a:pt x="60" y="424"/>
                    <a:pt x="87" y="436"/>
                  </a:cubicBezTo>
                  <a:cubicBezTo>
                    <a:pt x="114" y="447"/>
                    <a:pt x="147" y="453"/>
                    <a:pt x="187" y="453"/>
                  </a:cubicBezTo>
                  <a:cubicBezTo>
                    <a:pt x="218" y="453"/>
                    <a:pt x="246" y="447"/>
                    <a:pt x="271" y="436"/>
                  </a:cubicBezTo>
                  <a:cubicBezTo>
                    <a:pt x="296" y="424"/>
                    <a:pt x="315" y="408"/>
                    <a:pt x="328" y="388"/>
                  </a:cubicBezTo>
                  <a:cubicBezTo>
                    <a:pt x="342" y="367"/>
                    <a:pt x="348" y="345"/>
                    <a:pt x="348" y="322"/>
                  </a:cubicBezTo>
                  <a:cubicBezTo>
                    <a:pt x="348" y="298"/>
                    <a:pt x="342" y="277"/>
                    <a:pt x="330" y="260"/>
                  </a:cubicBezTo>
                  <a:cubicBezTo>
                    <a:pt x="318" y="241"/>
                    <a:pt x="299" y="227"/>
                    <a:pt x="274" y="215"/>
                  </a:cubicBezTo>
                  <a:close/>
                </a:path>
              </a:pathLst>
            </a:custGeom>
            <a:solidFill>
              <a:srgbClr val="244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Rectangle 36"/>
            <p:cNvSpPr>
              <a:spLocks noChangeArrowheads="1"/>
            </p:cNvSpPr>
            <p:nvPr/>
          </p:nvSpPr>
          <p:spPr bwMode="auto">
            <a:xfrm>
              <a:off x="4560" y="655"/>
              <a:ext cx="2705" cy="9"/>
            </a:xfrm>
            <a:prstGeom prst="rect">
              <a:avLst/>
            </a:prstGeom>
            <a:solidFill>
              <a:srgbClr val="2440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7583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09FE58-7641-4CA1-B93B-D4FE84A21B0D}"/>
              </a:ext>
            </a:extLst>
          </p:cNvPr>
          <p:cNvSpPr>
            <a:spLocks noGrp="1"/>
          </p:cNvSpPr>
          <p:nvPr>
            <p:ph type="title"/>
          </p:nvPr>
        </p:nvSpPr>
        <p:spPr>
          <a:xfrm>
            <a:off x="8957835" y="1780905"/>
            <a:ext cx="2926080" cy="2468880"/>
          </a:xfrm>
        </p:spPr>
        <p:txBody>
          <a:bodyPr vert="horz" lIns="91440" tIns="45720" rIns="91440" bIns="45720" rtlCol="0" anchor="b">
            <a:normAutofit/>
          </a:bodyPr>
          <a:lstStyle/>
          <a:p>
            <a:r>
              <a:rPr lang="en-US" dirty="0">
                <a:ln w="0"/>
                <a:effectLst>
                  <a:outerShdw blurRad="38100" dist="25400" dir="5400000" algn="ctr" rotWithShape="0">
                    <a:srgbClr val="6E747A">
                      <a:alpha val="43000"/>
                    </a:srgbClr>
                  </a:outerShdw>
                </a:effectLst>
              </a:rPr>
              <a:t>Styling your website</a:t>
            </a:r>
          </a:p>
        </p:txBody>
      </p:sp>
      <p:sp>
        <p:nvSpPr>
          <p:cNvPr id="31"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Shape 34">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Picture 3" descr="A picture containing text, vector graphics&#10;&#10;Description automatically generated">
            <a:extLst>
              <a:ext uri="{FF2B5EF4-FFF2-40B4-BE49-F238E27FC236}">
                <a16:creationId xmlns:a16="http://schemas.microsoft.com/office/drawing/2014/main" id="{B081CAA0-73E7-4D98-BFFC-A9133486BCD5}"/>
              </a:ext>
            </a:extLst>
          </p:cNvPr>
          <p:cNvPicPr>
            <a:picLocks noChangeAspect="1"/>
          </p:cNvPicPr>
          <p:nvPr/>
        </p:nvPicPr>
        <p:blipFill rotWithShape="1">
          <a:blip r:embed="rId2">
            <a:extLst>
              <a:ext uri="{28A0092B-C50C-407E-A947-70E740481C1C}">
                <a14:useLocalDpi xmlns:a14="http://schemas.microsoft.com/office/drawing/2010/main" val="0"/>
              </a:ext>
            </a:extLst>
          </a:blip>
          <a:srcRect t="5379"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3704645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BAF9A61-E263-4009-8842-780CE0554A57}"/>
              </a:ext>
            </a:extLst>
          </p:cNvPr>
          <p:cNvSpPr>
            <a:spLocks noGrp="1"/>
          </p:cNvSpPr>
          <p:nvPr>
            <p:ph type="title"/>
          </p:nvPr>
        </p:nvSpPr>
        <p:spPr>
          <a:xfrm>
            <a:off x="841247" y="365124"/>
            <a:ext cx="10830707" cy="1052196"/>
          </a:xfrm>
        </p:spPr>
        <p:txBody>
          <a:bodyPr vert="horz" lIns="91440" tIns="45720" rIns="91440" bIns="45720" rtlCol="0" anchor="b">
            <a:normAutofit/>
          </a:bodyPr>
          <a:lstStyle/>
          <a:p>
            <a:r>
              <a:rPr lang="en-US" sz="3200" kern="1200" dirty="0">
                <a:solidFill>
                  <a:schemeClr val="tx1"/>
                </a:solidFill>
                <a:latin typeface="+mj-lt"/>
                <a:ea typeface="+mj-ea"/>
                <a:cs typeface="+mj-cs"/>
              </a:rPr>
              <a:t>Looking Bad?</a:t>
            </a:r>
            <a:br>
              <a:rPr lang="en-US" sz="3200" kern="1200" dirty="0">
                <a:solidFill>
                  <a:schemeClr val="tx1"/>
                </a:solidFill>
                <a:latin typeface="+mj-lt"/>
                <a:ea typeface="+mj-ea"/>
                <a:cs typeface="+mj-cs"/>
              </a:rPr>
            </a:br>
            <a:r>
              <a:rPr lang="en-US" sz="3200" kern="1200" dirty="0">
                <a:solidFill>
                  <a:schemeClr val="tx1"/>
                </a:solidFill>
                <a:latin typeface="+mj-lt"/>
                <a:ea typeface="+mj-ea"/>
                <a:cs typeface="+mj-cs"/>
              </a:rPr>
              <a:t>Look at some popular website back then … without CSS </a:t>
            </a:r>
          </a:p>
        </p:txBody>
      </p:sp>
      <p:sp>
        <p:nvSpPr>
          <p:cNvPr id="6" name="TextBox 5">
            <a:extLst>
              <a:ext uri="{FF2B5EF4-FFF2-40B4-BE49-F238E27FC236}">
                <a16:creationId xmlns:a16="http://schemas.microsoft.com/office/drawing/2014/main" id="{4455A74B-EECA-4E7B-8A7A-956A519026C0}"/>
              </a:ext>
            </a:extLst>
          </p:cNvPr>
          <p:cNvSpPr txBox="1"/>
          <p:nvPr/>
        </p:nvSpPr>
        <p:spPr>
          <a:xfrm>
            <a:off x="4972842" y="5634158"/>
            <a:ext cx="3175575" cy="722376"/>
          </a:xfrm>
          <a:prstGeom prst="rect">
            <a:avLst/>
          </a:prstGeom>
        </p:spPr>
        <p:txBody>
          <a:bodyPr vert="horz" lIns="91440" tIns="45720" rIns="91440" bIns="45720" rtlCol="0">
            <a:normAutofit/>
          </a:bodyPr>
          <a:lstStyle/>
          <a:p>
            <a:pPr>
              <a:lnSpc>
                <a:spcPct val="90000"/>
              </a:lnSpc>
              <a:spcAft>
                <a:spcPts val="600"/>
              </a:spcAft>
            </a:pPr>
            <a:r>
              <a:rPr lang="en-US" sz="2000" dirty="0"/>
              <a:t>https://archive.org/web/</a:t>
            </a:r>
          </a:p>
        </p:txBody>
      </p:sp>
      <p:cxnSp>
        <p:nvCxnSpPr>
          <p:cNvPr id="73" name="Straight Connector 72">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194" name="Picture 2" descr="The Web back in 1996-1997 | Pingdom">
            <a:extLst>
              <a:ext uri="{FF2B5EF4-FFF2-40B4-BE49-F238E27FC236}">
                <a16:creationId xmlns:a16="http://schemas.microsoft.com/office/drawing/2014/main" id="{DE21C42D-1887-47B9-89D2-4B4F4221D8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79" t="4845" r="4432" b="11828"/>
          <a:stretch/>
        </p:blipFill>
        <p:spPr bwMode="auto">
          <a:xfrm>
            <a:off x="333060" y="1971986"/>
            <a:ext cx="5784550" cy="32614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member when Amazon only sold books? - Los Angeles Times">
            <a:extLst>
              <a:ext uri="{FF2B5EF4-FFF2-40B4-BE49-F238E27FC236}">
                <a16:creationId xmlns:a16="http://schemas.microsoft.com/office/drawing/2014/main" id="{165219A3-868A-4B37-BC35-78F8598174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32"/>
          <a:stretch/>
        </p:blipFill>
        <p:spPr bwMode="auto">
          <a:xfrm>
            <a:off x="6560630" y="1971986"/>
            <a:ext cx="5390503" cy="3261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45036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3646</Words>
  <Application>Microsoft Office PowerPoint</Application>
  <PresentationFormat>Widescreen</PresentationFormat>
  <Paragraphs>528</Paragraphs>
  <Slides>75</Slides>
  <Notes>54</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75</vt:i4>
      </vt:variant>
    </vt:vector>
  </HeadingPairs>
  <TitlesOfParts>
    <vt:vector size="99" baseType="lpstr">
      <vt:lpstr>Al-Khawarzmi</vt:lpstr>
      <vt:lpstr>-apple-system</vt:lpstr>
      <vt:lpstr>Arial</vt:lpstr>
      <vt:lpstr>Arial</vt:lpstr>
      <vt:lpstr>Calibri</vt:lpstr>
      <vt:lpstr>Calibri Light</vt:lpstr>
      <vt:lpstr>Consolas</vt:lpstr>
      <vt:lpstr>DIN NEXT™ ARABIC MEDIUM</vt:lpstr>
      <vt:lpstr>Gentona Heavy</vt:lpstr>
      <vt:lpstr>Gentona Light</vt:lpstr>
      <vt:lpstr>Gill Sans MT</vt:lpstr>
      <vt:lpstr>Gilroy</vt:lpstr>
      <vt:lpstr>Impact</vt:lpstr>
      <vt:lpstr>Open Sans</vt:lpstr>
      <vt:lpstr>Realsoft Light</vt:lpstr>
      <vt:lpstr>Rockwell</vt:lpstr>
      <vt:lpstr>Sentinel SSm A</vt:lpstr>
      <vt:lpstr>sf pro text</vt:lpstr>
      <vt:lpstr>sohne</vt:lpstr>
      <vt:lpstr>Times New Roman</vt:lpstr>
      <vt:lpstr>Tw Cen MT</vt:lpstr>
      <vt:lpstr>Verdana</vt:lpstr>
      <vt:lpstr>Office Theme</vt:lpstr>
      <vt:lpstr>1_Office Theme</vt:lpstr>
      <vt:lpstr>PowerPoint Presentation</vt:lpstr>
      <vt:lpstr>PowerPoint Presentation</vt:lpstr>
      <vt:lpstr>Sessions Overview </vt:lpstr>
      <vt:lpstr>Objectives (Section II: CSS)</vt:lpstr>
      <vt:lpstr>PowerPoint Presentation</vt:lpstr>
      <vt:lpstr>RESOURCES </vt:lpstr>
      <vt:lpstr>PowerPoint Presentation</vt:lpstr>
      <vt:lpstr>Styling your website</vt:lpstr>
      <vt:lpstr>Looking Bad? Look at some popular website back then … without CSS </vt:lpstr>
      <vt:lpstr>Tips</vt:lpstr>
      <vt:lpstr>CSS (Cascading Style Sheets)</vt:lpstr>
      <vt:lpstr>CSS</vt:lpstr>
      <vt:lpstr>PowerPoint Presentation</vt:lpstr>
      <vt:lpstr>CSS  Selectors</vt:lpstr>
      <vt:lpstr>PowerPoint Presentation</vt:lpstr>
      <vt:lpstr>PowerPoint Presentation</vt:lpstr>
      <vt:lpstr>Selectors</vt:lpstr>
      <vt:lpstr>How does CSS work?</vt:lpstr>
      <vt:lpstr>CSS Combinators</vt:lpstr>
      <vt:lpstr>CSS Attribute Selectors </vt:lpstr>
      <vt:lpstr>CSS PSUEDO CLASS </vt:lpstr>
      <vt:lpstr>CSS RESOURCES</vt:lpstr>
      <vt:lpstr>CSS Colors</vt:lpstr>
      <vt:lpstr>Named Colors</vt:lpstr>
      <vt:lpstr>PowerPoint Presentation</vt:lpstr>
      <vt:lpstr>PowerPoint Presentation</vt:lpstr>
      <vt:lpstr>PowerPoint Presentation</vt:lpstr>
      <vt:lpstr>PowerPoint Presentation</vt:lpstr>
      <vt:lpstr>PowerPoint Presentation</vt:lpstr>
      <vt:lpstr>CSS BOX MODEL</vt:lpstr>
      <vt:lpstr>All HTML elements are rendered as a box. </vt:lpstr>
      <vt:lpstr>CSS BOX MODEL</vt:lpstr>
      <vt:lpstr>PowerPoint Presentation</vt:lpstr>
      <vt:lpstr>PowerPoint Presentation</vt:lpstr>
      <vt:lpstr>PowerPoint Presentation</vt:lpstr>
      <vt:lpstr>The size of the box itself is calculated like this:</vt:lpstr>
      <vt:lpstr>Display</vt:lpstr>
      <vt:lpstr>The display property</vt:lpstr>
      <vt:lpstr>Display</vt:lpstr>
      <vt:lpstr>The display property:</vt:lpstr>
      <vt:lpstr>The display property</vt:lpstr>
      <vt:lpstr>PowerPoint Presentation</vt:lpstr>
      <vt:lpstr>Position</vt:lpstr>
      <vt:lpstr>Position</vt:lpstr>
      <vt:lpstr>Position</vt:lpstr>
      <vt:lpstr>Position</vt:lpstr>
      <vt:lpstr>position: relative;</vt:lpstr>
      <vt:lpstr>Position</vt:lpstr>
      <vt:lpstr>position: absolute;</vt:lpstr>
      <vt:lpstr>PowerPoint Presentation</vt:lpstr>
      <vt:lpstr>position: fixed;</vt:lpstr>
      <vt:lpstr>Float &amp; Clear</vt:lpstr>
      <vt:lpstr>Float</vt:lpstr>
      <vt:lpstr>Float</vt:lpstr>
      <vt:lpstr>Clear</vt:lpstr>
      <vt:lpstr>PowerPoint Presentation</vt:lpstr>
      <vt:lpstr>PowerPoint Presentation</vt:lpstr>
      <vt:lpstr>CSS: Order of precedence (Specificity)</vt:lpstr>
      <vt:lpstr>CSS Order of precedence (Specificity)</vt:lpstr>
      <vt:lpstr>CSS: Order of precedence (Specificity)</vt:lpstr>
      <vt:lpstr>PowerPoint Presentation</vt:lpstr>
      <vt:lpstr>PowerPoint Presentation</vt:lpstr>
      <vt:lpstr>PowerPoint Presentation</vt:lpstr>
      <vt:lpstr>PowerPoint Presentation</vt:lpstr>
      <vt:lpstr>PowerPoint Presentation</vt:lpstr>
      <vt:lpstr>PowerPoint Presentation</vt:lpstr>
      <vt:lpstr>Notes</vt:lpstr>
      <vt:lpstr>PowerPoint Presentation</vt:lpstr>
      <vt:lpstr>Flex</vt:lpstr>
      <vt:lpstr>CSS Debugging </vt:lpstr>
      <vt:lpstr>CSS Debugging </vt:lpstr>
      <vt:lpstr>Side Note</vt:lpstr>
      <vt:lpstr>Utilities </vt:lpstr>
      <vt:lpstr>PROJECT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Yeman Alashqar</dc:creator>
  <cp:lastModifiedBy>Yeman Alashqar</cp:lastModifiedBy>
  <cp:revision>14</cp:revision>
  <dcterms:created xsi:type="dcterms:W3CDTF">2020-12-17T06:10:51Z</dcterms:created>
  <dcterms:modified xsi:type="dcterms:W3CDTF">2021-02-08T09:10:18Z</dcterms:modified>
</cp:coreProperties>
</file>